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2" r:id="rId3"/>
    <p:sldId id="263" r:id="rId4"/>
    <p:sldId id="287" r:id="rId5"/>
    <p:sldId id="288" r:id="rId6"/>
    <p:sldId id="266" r:id="rId7"/>
    <p:sldId id="268" r:id="rId8"/>
    <p:sldId id="270" r:id="rId9"/>
    <p:sldId id="273" r:id="rId10"/>
    <p:sldId id="275" r:id="rId11"/>
    <p:sldId id="277" r:id="rId12"/>
    <p:sldId id="276" r:id="rId13"/>
    <p:sldId id="278" r:id="rId14"/>
    <p:sldId id="286" r:id="rId15"/>
    <p:sldId id="280" r:id="rId16"/>
    <p:sldId id="283"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200BB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p:scale>
          <a:sx n="79" d="100"/>
          <a:sy n="79" d="100"/>
        </p:scale>
        <p:origin x="-47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E0A18D72-5305-4556-97F7-A1069D902656}" type="datetimeFigureOut">
              <a:rPr lang="en-US"/>
              <a:pPr>
                <a:defRPr/>
              </a:pPr>
              <a:t>1/22/2017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11ABF954-68D0-4F90-B802-140DEEA515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10"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6" name="TextBox 12"/>
          <p:cNvSpPr txBox="1"/>
          <p:nvPr/>
        </p:nvSpPr>
        <p:spPr>
          <a:xfrm>
            <a:off x="1001713" y="75406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7" name="TextBox 13"/>
          <p:cNvSpPr txBox="1"/>
          <p:nvPr/>
        </p:nvSpPr>
        <p:spPr>
          <a:xfrm>
            <a:off x="10556875" y="2994025"/>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446212" y="609600"/>
            <a:ext cx="9302752" cy="2992904"/>
          </a:xfrm>
        </p:spPr>
        <p:txBody>
          <a:bodyP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A31E61FB-7C4F-42B3-9ECB-960A41ECF50F}" type="datetimeFigureOut">
              <a:rPr lang="en-US"/>
              <a:pPr>
                <a:defRPr/>
              </a:pPr>
              <a:t>1/22/2017</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p:txBody>
          <a:bodyPr/>
          <a:lstStyle>
            <a:lvl1pPr>
              <a:defRPr/>
            </a:lvl1pPr>
          </a:lstStyle>
          <a:p>
            <a:pPr>
              <a:defRPr/>
            </a:pPr>
            <a:fld id="{6EF96E9D-A67B-4215-8EC9-AECF05895C8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7"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9B240C6-4C80-44D0-A78B-EF1D11E066B6}" type="datetimeFigureOut">
              <a:rPr lang="en-US"/>
              <a:pPr>
                <a:defRPr/>
              </a:pPr>
              <a:t>1/22/2017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36E3465-346C-449F-A039-243DC249001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2"/>
          <p:cNvSpPr>
            <a:spLocks noGrp="1"/>
          </p:cNvSpPr>
          <p:nvPr>
            <p:ph type="dt" sz="half" idx="18"/>
          </p:nvPr>
        </p:nvSpPr>
        <p:spPr/>
        <p:txBody>
          <a:bodyPr/>
          <a:lstStyle>
            <a:lvl1pPr>
              <a:defRPr/>
            </a:lvl1pPr>
          </a:lstStyle>
          <a:p>
            <a:pPr>
              <a:defRPr/>
            </a:pPr>
            <a:fld id="{FCA189D2-785A-44F6-99FF-81B4C2BAA723}" type="datetimeFigureOut">
              <a:rPr lang="en-US"/>
              <a:pPr>
                <a:defRPr/>
              </a:pPr>
              <a:t>1/22/2017</a:t>
            </a:fld>
            <a:endParaRPr lang="en-US"/>
          </a:p>
        </p:txBody>
      </p:sp>
      <p:sp>
        <p:nvSpPr>
          <p:cNvPr id="16" name="Footer Placeholder 3"/>
          <p:cNvSpPr>
            <a:spLocks noGrp="1"/>
          </p:cNvSpPr>
          <p:nvPr>
            <p:ph type="ftr" sz="quarter" idx="19"/>
          </p:nvPr>
        </p:nvSpPr>
        <p:spPr/>
        <p:txBody>
          <a:bodyPr/>
          <a:lstStyle>
            <a:lvl1pPr>
              <a:defRPr/>
            </a:lvl1pPr>
          </a:lstStyle>
          <a:p>
            <a:pPr>
              <a:defRPr/>
            </a:pPr>
            <a:endParaRPr lang="en-US"/>
          </a:p>
        </p:txBody>
      </p:sp>
      <p:sp>
        <p:nvSpPr>
          <p:cNvPr id="17" name="Slide Number Placeholder 4"/>
          <p:cNvSpPr>
            <a:spLocks noGrp="1"/>
          </p:cNvSpPr>
          <p:nvPr>
            <p:ph type="sldNum" sz="quarter" idx="20"/>
          </p:nvPr>
        </p:nvSpPr>
        <p:spPr/>
        <p:txBody>
          <a:bodyPr/>
          <a:lstStyle>
            <a:lvl1pPr>
              <a:defRPr/>
            </a:lvl1pPr>
          </a:lstStyle>
          <a:p>
            <a:pPr>
              <a:defRPr/>
            </a:pPr>
            <a:fld id="{9D4A6170-0D2D-4BEE-81E5-0798CBD357E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15"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913774" y="4781082"/>
            <a:ext cx="3296409" cy="1010118"/>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4441348" y="4781080"/>
            <a:ext cx="3303352" cy="1010119"/>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7973173" y="4781078"/>
            <a:ext cx="3305053" cy="1010121"/>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2"/>
          <p:cNvSpPr>
            <a:spLocks noGrp="1"/>
          </p:cNvSpPr>
          <p:nvPr>
            <p:ph type="dt" sz="half" idx="23"/>
          </p:nvPr>
        </p:nvSpPr>
        <p:spPr/>
        <p:txBody>
          <a:bodyPr/>
          <a:lstStyle>
            <a:lvl1pPr>
              <a:defRPr/>
            </a:lvl1pPr>
          </a:lstStyle>
          <a:p>
            <a:pPr>
              <a:defRPr/>
            </a:pPr>
            <a:fld id="{E11E0367-16BC-4875-BEBD-1A09F1AAF3A4}" type="datetimeFigureOut">
              <a:rPr lang="en-US"/>
              <a:pPr>
                <a:defRPr/>
              </a:pPr>
              <a:t>1/22/2017</a:t>
            </a:fld>
            <a:endParaRPr lang="en-US"/>
          </a:p>
        </p:txBody>
      </p:sp>
      <p:sp>
        <p:nvSpPr>
          <p:cNvPr id="14" name="Footer Placeholder 3"/>
          <p:cNvSpPr>
            <a:spLocks noGrp="1"/>
          </p:cNvSpPr>
          <p:nvPr>
            <p:ph type="ftr" sz="quarter" idx="24"/>
          </p:nvPr>
        </p:nvSpPr>
        <p:spPr/>
        <p:txBody>
          <a:bodyPr/>
          <a:lstStyle>
            <a:lvl1pPr>
              <a:defRPr/>
            </a:lvl1pPr>
          </a:lstStyle>
          <a:p>
            <a:pPr>
              <a:defRPr/>
            </a:pPr>
            <a:endParaRPr lang="en-US"/>
          </a:p>
        </p:txBody>
      </p:sp>
      <p:sp>
        <p:nvSpPr>
          <p:cNvPr id="15" name="Slide Number Placeholder 4"/>
          <p:cNvSpPr>
            <a:spLocks noGrp="1"/>
          </p:cNvSpPr>
          <p:nvPr>
            <p:ph type="sldNum" sz="quarter" idx="25"/>
          </p:nvPr>
        </p:nvSpPr>
        <p:spPr/>
        <p:txBody>
          <a:bodyPr/>
          <a:lstStyle>
            <a:lvl1pPr>
              <a:defRPr/>
            </a:lvl1pPr>
          </a:lstStyle>
          <a:p>
            <a:pPr>
              <a:defRPr/>
            </a:pPr>
            <a:fld id="{B841E3C7-31B3-4D66-9352-D8A36A422B6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70E790FB-7B66-4FFC-818B-571644000C51}" type="datetimeFigureOut">
              <a:rPr lang="en-US"/>
              <a:pPr>
                <a:defRPr/>
              </a:pPr>
              <a:t>1/22/2017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1FA2589C-CF48-4896-8D63-CB04B30F39F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F086048D-222D-4365-A1AD-D7C6AA50CDED}" type="datetimeFigureOut">
              <a:rPr lang="en-US"/>
              <a:pPr>
                <a:defRPr/>
              </a:pPr>
              <a:t>1/22/2017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B989E163-67E9-4DAB-83B9-FA9A5BEC380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Date Placeholder 3"/>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pPr>
              <a:defRPr/>
            </a:pPr>
            <a:fld id="{3F47A466-3312-4E5D-9C21-97088EE22D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913774" y="828563"/>
            <a:ext cx="10351752" cy="2736819"/>
          </a:xfrm>
        </p:spPr>
        <p:txBody>
          <a:bodyPr anchor="b"/>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31D98D-0B46-4686-9E59-1653568B25E9}" type="datetimeFigureOut">
              <a:rPr lang="en-US"/>
              <a:pPr>
                <a:defRPr/>
              </a:pPr>
              <a:t>1/22/2017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CCD9FE-115F-4D45-958B-0EFEEA170A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4"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5"/>
          </p:nvPr>
        </p:nvSpPr>
        <p:spPr/>
        <p:txBody>
          <a:bodyPr/>
          <a:lstStyle>
            <a:lvl1pPr>
              <a:defRPr/>
            </a:lvl1pPr>
          </a:lstStyle>
          <a:p>
            <a:pPr>
              <a:defRPr/>
            </a:pPr>
            <a:fld id="{BD1F1DED-0D2E-41F4-BDED-C6BD66023F20}" type="datetimeFigureOut">
              <a:rPr lang="en-US"/>
              <a:pPr>
                <a:defRPr/>
              </a:pPr>
              <a:t>1/22/2017</a:t>
            </a:fld>
            <a:endParaRPr lang="en-US"/>
          </a:p>
        </p:txBody>
      </p:sp>
      <p:sp>
        <p:nvSpPr>
          <p:cNvPr id="9" name="Footer Placeholder 7"/>
          <p:cNvSpPr>
            <a:spLocks noGrp="1"/>
          </p:cNvSpPr>
          <p:nvPr>
            <p:ph type="ftr" sz="quarter" idx="16"/>
          </p:nvPr>
        </p:nvSpPr>
        <p:spPr/>
        <p:txBody>
          <a:bodyPr/>
          <a:lstStyle>
            <a:lvl1pPr>
              <a:defRPr/>
            </a:lvl1pPr>
          </a:lstStyle>
          <a:p>
            <a:pPr>
              <a:defRPr/>
            </a:pPr>
            <a:endParaRPr lang="en-US"/>
          </a:p>
        </p:txBody>
      </p:sp>
      <p:sp>
        <p:nvSpPr>
          <p:cNvPr id="10" name="Slide Number Placeholder 8"/>
          <p:cNvSpPr>
            <a:spLocks noGrp="1"/>
          </p:cNvSpPr>
          <p:nvPr>
            <p:ph type="sldNum" sz="quarter" idx="17"/>
          </p:nvPr>
        </p:nvSpPr>
        <p:spPr/>
        <p:txBody>
          <a:bodyPr/>
          <a:lstStyle>
            <a:lvl1pPr>
              <a:defRPr/>
            </a:lvl1pPr>
          </a:lstStyle>
          <a:p>
            <a:pPr>
              <a:defRPr/>
            </a:pPr>
            <a:fld id="{2FA5C1BD-B008-4351-B301-46505B833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16044AE8-BAC9-49C1-92FD-DE2A18C48FA7}" type="datetimeFigureOut">
              <a:rPr lang="en-US"/>
              <a:pPr>
                <a:defRPr/>
              </a:pPr>
              <a:t>1/22/2017</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1F9A012-B727-4043-94A1-5BF5FCD8A9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04891A73-8853-4EC3-B89D-D222F61EE272}" type="datetimeFigureOut">
              <a:rPr lang="en-US"/>
              <a:pPr>
                <a:defRPr/>
              </a:pPr>
              <a:t>1/22/2017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0AB07425-AB5F-4FC4-B03D-1EF40AF735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0"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23B05D9F-D010-43F4-9A92-6F2F393D01ED}" type="datetimeFigureOut">
              <a:rPr lang="en-US"/>
              <a:pPr>
                <a:defRPr/>
              </a:pPr>
              <a:t>1/22/2017</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D6B7606F-1BD2-48ED-BE5F-0A82337B15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F1F16C6-74BE-4E1E-96FA-D5E65F9338CC}" type="datetimeFigureOut">
              <a:rPr lang="en-US"/>
              <a:pPr>
                <a:defRPr/>
              </a:pPr>
              <a:t>1/22/2017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0C67A47-80CC-4E66-A824-EA8554ABC9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9"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378F3DC-F39A-467E-8963-437E6F28A704}" type="datetimeFigureOut">
              <a:rPr lang="en-US"/>
              <a:pPr>
                <a:defRPr/>
              </a:pPr>
              <a:t>1/22/2017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07DE5B0-7DC5-4008-B2D1-B798AA807C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Droplets-HD-Content-R1d.png"/>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Title 1"/>
          <p:cNvSpPr>
            <a:spLocks noGrp="1"/>
          </p:cNvSpPr>
          <p:nvPr>
            <p:ph type="title"/>
          </p:nvPr>
        </p:nvSpPr>
        <p:spPr>
          <a:xfrm>
            <a:off x="913774" y="609599"/>
            <a:ext cx="10364452" cy="3427245"/>
          </a:xfrm>
        </p:spPr>
        <p:txBody>
          <a:bodyP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52857662-3575-4A1D-BA2D-0FC13BBCA97F}" type="datetimeFigureOut">
              <a:rPr lang="en-US"/>
              <a:pPr>
                <a:defRPr/>
              </a:pPr>
              <a:t>1/22/2017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D8E4A87-9DD8-446F-8544-6CA4B6B67B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8"/>
          <a:srcRect/>
          <a:stretch>
            <a:fillRect/>
          </a:stretch>
        </p:blipFill>
        <p:spPr bwMode="auto">
          <a:xfrm>
            <a:off x="0" y="0"/>
            <a:ext cx="12192000" cy="6858000"/>
          </a:xfrm>
          <a:prstGeom prst="rect">
            <a:avLst/>
          </a:prstGeom>
          <a:noFill/>
          <a:ln w="9525">
            <a:noFill/>
            <a:miter lim="800000"/>
            <a:headEnd/>
            <a:tailEnd/>
          </a:ln>
        </p:spPr>
      </p:pic>
      <p:sp>
        <p:nvSpPr>
          <p:cNvPr id="2" name="Title Placeholder 1"/>
          <p:cNvSpPr>
            <a:spLocks noGrp="1"/>
          </p:cNvSpPr>
          <p:nvPr>
            <p:ph type="title"/>
          </p:nvPr>
        </p:nvSpPr>
        <p:spPr>
          <a:xfrm>
            <a:off x="914400" y="619125"/>
            <a:ext cx="10363200" cy="1595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366963"/>
            <a:ext cx="10363200" cy="34242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8" y="5883275"/>
            <a:ext cx="27432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mn-lt"/>
                <a:cs typeface="+mn-cs"/>
              </a:defRPr>
            </a:lvl1pPr>
          </a:lstStyle>
          <a:p>
            <a:pPr>
              <a:defRPr/>
            </a:pPr>
            <a:fld id="{C6D1C749-0A9F-43E1-945F-A2BB2CF0ACFE}" type="datetimeFigureOut">
              <a:rPr lang="en-US"/>
              <a:pPr>
                <a:defRPr/>
              </a:pPr>
              <a:t>1/22/2017</a:t>
            </a:fld>
            <a:endParaRPr lang="en-US"/>
          </a:p>
        </p:txBody>
      </p:sp>
      <p:sp>
        <p:nvSpPr>
          <p:cNvPr id="5" name="Footer Placeholder 4"/>
          <p:cNvSpPr>
            <a:spLocks noGrp="1"/>
          </p:cNvSpPr>
          <p:nvPr>
            <p:ph type="ftr" sz="quarter" idx="3"/>
          </p:nvPr>
        </p:nvSpPr>
        <p:spPr>
          <a:xfrm>
            <a:off x="914400" y="5883275"/>
            <a:ext cx="6672263"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514013" y="5883275"/>
            <a:ext cx="7635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mn-lt"/>
                <a:cs typeface="+mn-cs"/>
              </a:defRPr>
            </a:lvl1pPr>
          </a:lstStyle>
          <a:p>
            <a:pPr>
              <a:defRPr/>
            </a:pPr>
            <a:fld id="{93C3917F-5D59-47B6-94F7-D7E37C219A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ctr"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ctr" rtl="0" eaLnBrk="0" fontAlgn="base" hangingPunct="0">
        <a:lnSpc>
          <a:spcPct val="90000"/>
        </a:lnSpc>
        <a:spcBef>
          <a:spcPct val="0"/>
        </a:spcBef>
        <a:spcAft>
          <a:spcPct val="0"/>
        </a:spcAft>
        <a:defRPr sz="3600">
          <a:solidFill>
            <a:schemeClr val="tx1"/>
          </a:solidFill>
          <a:latin typeface="Tw Cen MT" pitchFamily="34" charset="0"/>
        </a:defRPr>
      </a:lvl2pPr>
      <a:lvl3pPr algn="ctr" rtl="0" eaLnBrk="0" fontAlgn="base" hangingPunct="0">
        <a:lnSpc>
          <a:spcPct val="90000"/>
        </a:lnSpc>
        <a:spcBef>
          <a:spcPct val="0"/>
        </a:spcBef>
        <a:spcAft>
          <a:spcPct val="0"/>
        </a:spcAft>
        <a:defRPr sz="3600">
          <a:solidFill>
            <a:schemeClr val="tx1"/>
          </a:solidFill>
          <a:latin typeface="Tw Cen MT" pitchFamily="34" charset="0"/>
        </a:defRPr>
      </a:lvl3pPr>
      <a:lvl4pPr algn="ctr" rtl="0" eaLnBrk="0" fontAlgn="base" hangingPunct="0">
        <a:lnSpc>
          <a:spcPct val="90000"/>
        </a:lnSpc>
        <a:spcBef>
          <a:spcPct val="0"/>
        </a:spcBef>
        <a:spcAft>
          <a:spcPct val="0"/>
        </a:spcAft>
        <a:defRPr sz="3600">
          <a:solidFill>
            <a:schemeClr val="tx1"/>
          </a:solidFill>
          <a:latin typeface="Tw Cen MT" pitchFamily="34" charset="0"/>
        </a:defRPr>
      </a:lvl4pPr>
      <a:lvl5pPr algn="ctr" rtl="0" eaLnBrk="0" fontAlgn="base" hangingPunct="0">
        <a:lnSpc>
          <a:spcPct val="90000"/>
        </a:lnSpc>
        <a:spcBef>
          <a:spcPct val="0"/>
        </a:spcBef>
        <a:spcAft>
          <a:spcPct val="0"/>
        </a:spcAft>
        <a:defRPr sz="3600">
          <a:solidFill>
            <a:schemeClr val="tx1"/>
          </a:solidFill>
          <a:latin typeface="Tw Cen MT" pitchFamily="34" charset="0"/>
        </a:defRPr>
      </a:lvl5pPr>
      <a:lvl6pPr marL="457200" algn="ctr" rtl="0" fontAlgn="base">
        <a:lnSpc>
          <a:spcPct val="90000"/>
        </a:lnSpc>
        <a:spcBef>
          <a:spcPct val="0"/>
        </a:spcBef>
        <a:spcAft>
          <a:spcPct val="0"/>
        </a:spcAft>
        <a:defRPr sz="3600">
          <a:solidFill>
            <a:schemeClr val="tx1"/>
          </a:solidFill>
          <a:latin typeface="Tw Cen MT" pitchFamily="34" charset="0"/>
        </a:defRPr>
      </a:lvl6pPr>
      <a:lvl7pPr marL="914400" algn="ctr" rtl="0" fontAlgn="base">
        <a:lnSpc>
          <a:spcPct val="90000"/>
        </a:lnSpc>
        <a:spcBef>
          <a:spcPct val="0"/>
        </a:spcBef>
        <a:spcAft>
          <a:spcPct val="0"/>
        </a:spcAft>
        <a:defRPr sz="3600">
          <a:solidFill>
            <a:schemeClr val="tx1"/>
          </a:solidFill>
          <a:latin typeface="Tw Cen MT" pitchFamily="34" charset="0"/>
        </a:defRPr>
      </a:lvl7pPr>
      <a:lvl8pPr marL="1371600" algn="ctr" rtl="0" fontAlgn="base">
        <a:lnSpc>
          <a:spcPct val="90000"/>
        </a:lnSpc>
        <a:spcBef>
          <a:spcPct val="0"/>
        </a:spcBef>
        <a:spcAft>
          <a:spcPct val="0"/>
        </a:spcAft>
        <a:defRPr sz="3600">
          <a:solidFill>
            <a:schemeClr val="tx1"/>
          </a:solidFill>
          <a:latin typeface="Tw Cen MT" pitchFamily="34" charset="0"/>
        </a:defRPr>
      </a:lvl8pPr>
      <a:lvl9pPr marL="1828800" algn="ctr" rtl="0" fontAlgn="base">
        <a:lnSpc>
          <a:spcPct val="90000"/>
        </a:lnSpc>
        <a:spcBef>
          <a:spcPct val="0"/>
        </a:spcBef>
        <a:spcAft>
          <a:spcPct val="0"/>
        </a:spcAft>
        <a:defRPr sz="3600">
          <a:solidFill>
            <a:schemeClr val="tx1"/>
          </a:solidFill>
          <a:latin typeface="Tw Cen MT" pitchFamily="34" charset="0"/>
        </a:defRPr>
      </a:lvl9pPr>
    </p:titleStyle>
    <p:bodyStyle>
      <a:lvl1pPr marL="228600" indent="-228600" algn="l" rtl="0" eaLnBrk="0" fontAlgn="base" hangingPunct="0">
        <a:lnSpc>
          <a:spcPct val="120000"/>
        </a:lnSpc>
        <a:spcBef>
          <a:spcPts val="1000"/>
        </a:spcBef>
        <a:spcAft>
          <a:spcPct val="0"/>
        </a:spcAft>
        <a:buClr>
          <a:schemeClr val="tx1"/>
        </a:buClr>
        <a:buFont typeface="Arial" charset="0"/>
        <a:buChar char="•"/>
        <a:defRPr sz="2000" kern="1200" cap="all">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tx1"/>
        </a:buClr>
        <a:buFont typeface="Arial" charset="0"/>
        <a:buChar char="•"/>
        <a:defRPr kern="1200" cap="all">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tx1"/>
        </a:buClr>
        <a:buFont typeface="Arial" charset="0"/>
        <a:buChar char="•"/>
        <a:defRPr sz="1600" kern="1200" cap="all">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tx1"/>
        </a:buClr>
        <a:buFont typeface="Arial" charset="0"/>
        <a:buChar char="•"/>
        <a:defRPr sz="1400" kern="1200" cap="all">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tx1"/>
        </a:buClr>
        <a:buFont typeface="Arial" charset="0"/>
        <a:buChar char="•"/>
        <a:defRPr sz="1400" kern="1200" cap="all">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5" descr="FF1E1E57665942E3A74FF221CEBC4268"/>
          <p:cNvPicPr>
            <a:picLocks noChangeAspect="1" noChangeArrowheads="1" noCrop="1"/>
          </p:cNvPicPr>
          <p:nvPr/>
        </p:nvPicPr>
        <p:blipFill>
          <a:blip r:embed="rId2"/>
          <a:srcRect/>
          <a:stretch>
            <a:fillRect/>
          </a:stretch>
        </p:blipFill>
        <p:spPr bwMode="auto">
          <a:xfrm rot="-2499373">
            <a:off x="9144000" y="-550863"/>
            <a:ext cx="838200" cy="2655888"/>
          </a:xfrm>
          <a:prstGeom prst="rect">
            <a:avLst/>
          </a:prstGeom>
          <a:noFill/>
          <a:ln w="9525">
            <a:noFill/>
            <a:miter lim="800000"/>
            <a:headEnd/>
            <a:tailEnd/>
          </a:ln>
        </p:spPr>
      </p:pic>
      <p:pic>
        <p:nvPicPr>
          <p:cNvPr id="19458" name="Picture 13" descr="2011_300102b"/>
          <p:cNvPicPr>
            <a:picLocks noChangeAspect="1" noChangeArrowheads="1" noCrop="1"/>
          </p:cNvPicPr>
          <p:nvPr/>
        </p:nvPicPr>
        <p:blipFill>
          <a:blip r:embed="rId3"/>
          <a:srcRect/>
          <a:stretch>
            <a:fillRect/>
          </a:stretch>
        </p:blipFill>
        <p:spPr bwMode="auto">
          <a:xfrm>
            <a:off x="3495675" y="4606925"/>
            <a:ext cx="1295400" cy="1289050"/>
          </a:xfrm>
          <a:prstGeom prst="rect">
            <a:avLst/>
          </a:prstGeom>
          <a:noFill/>
          <a:ln w="9525">
            <a:noFill/>
            <a:miter lim="800000"/>
            <a:headEnd/>
            <a:tailEnd/>
          </a:ln>
        </p:spPr>
      </p:pic>
      <p:pic>
        <p:nvPicPr>
          <p:cNvPr id="19459" name="Picture 14" descr="110"/>
          <p:cNvPicPr>
            <a:picLocks noChangeAspect="1" noChangeArrowheads="1" noCrop="1"/>
          </p:cNvPicPr>
          <p:nvPr/>
        </p:nvPicPr>
        <p:blipFill>
          <a:blip r:embed="rId4"/>
          <a:srcRect/>
          <a:stretch>
            <a:fillRect/>
          </a:stretch>
        </p:blipFill>
        <p:spPr bwMode="auto">
          <a:xfrm>
            <a:off x="7202488" y="4373563"/>
            <a:ext cx="1981200" cy="1320800"/>
          </a:xfrm>
          <a:prstGeom prst="rect">
            <a:avLst/>
          </a:prstGeom>
          <a:noFill/>
          <a:ln w="9525">
            <a:noFill/>
            <a:miter lim="800000"/>
            <a:headEnd/>
            <a:tailEnd/>
          </a:ln>
        </p:spPr>
      </p:pic>
      <p:pic>
        <p:nvPicPr>
          <p:cNvPr id="19460" name="Picture 16" descr="j0095748"/>
          <p:cNvPicPr>
            <a:picLocks noChangeAspect="1" noChangeArrowheads="1" noCrop="1"/>
          </p:cNvPicPr>
          <p:nvPr/>
        </p:nvPicPr>
        <p:blipFill>
          <a:blip r:embed="rId5"/>
          <a:srcRect/>
          <a:stretch>
            <a:fillRect/>
          </a:stretch>
        </p:blipFill>
        <p:spPr bwMode="auto">
          <a:xfrm>
            <a:off x="1439863" y="565150"/>
            <a:ext cx="1057275" cy="1362075"/>
          </a:xfrm>
          <a:prstGeom prst="rect">
            <a:avLst/>
          </a:prstGeom>
          <a:noFill/>
          <a:ln w="9525">
            <a:noFill/>
            <a:miter lim="800000"/>
            <a:headEnd/>
            <a:tailEnd/>
          </a:ln>
        </p:spPr>
      </p:pic>
      <p:pic>
        <p:nvPicPr>
          <p:cNvPr id="19461" name="Picture 5" descr="meo2"/>
          <p:cNvPicPr>
            <a:picLocks noChangeAspect="1" noChangeArrowheads="1" noCrop="1"/>
          </p:cNvPicPr>
          <p:nvPr/>
        </p:nvPicPr>
        <p:blipFill>
          <a:blip r:embed="rId6"/>
          <a:srcRect/>
          <a:stretch>
            <a:fillRect/>
          </a:stretch>
        </p:blipFill>
        <p:spPr bwMode="auto">
          <a:xfrm>
            <a:off x="9183688" y="2967038"/>
            <a:ext cx="1447800" cy="1447800"/>
          </a:xfrm>
          <a:prstGeom prst="rect">
            <a:avLst/>
          </a:prstGeom>
          <a:noFill/>
          <a:ln w="9525">
            <a:noFill/>
            <a:miter lim="800000"/>
            <a:headEnd/>
            <a:tailEnd/>
          </a:ln>
        </p:spPr>
      </p:pic>
      <p:pic>
        <p:nvPicPr>
          <p:cNvPr id="13" name="Picture 12" descr="1"/>
          <p:cNvPicPr>
            <a:picLocks noChangeAspect="1" noChangeArrowheads="1" noCrop="1"/>
          </p:cNvPicPr>
          <p:nvPr/>
        </p:nvPicPr>
        <p:blipFill>
          <a:blip r:embed="rId7"/>
          <a:srcRect/>
          <a:stretch>
            <a:fillRect/>
          </a:stretch>
        </p:blipFill>
        <p:spPr bwMode="auto">
          <a:xfrm>
            <a:off x="1439863" y="3849688"/>
            <a:ext cx="1371600" cy="2309812"/>
          </a:xfrm>
          <a:prstGeom prst="rect">
            <a:avLst/>
          </a:prstGeom>
          <a:noFill/>
          <a:ln w="9525">
            <a:noFill/>
            <a:miter lim="800000"/>
            <a:headEnd/>
            <a:tailEnd/>
          </a:ln>
        </p:spPr>
      </p:pic>
      <p:pic>
        <p:nvPicPr>
          <p:cNvPr id="19463" name="Picture 17" descr="19"/>
          <p:cNvPicPr>
            <a:picLocks noChangeAspect="1" noChangeArrowheads="1" noCrop="1"/>
          </p:cNvPicPr>
          <p:nvPr/>
        </p:nvPicPr>
        <p:blipFill>
          <a:blip r:embed="rId8"/>
          <a:srcRect/>
          <a:stretch>
            <a:fillRect/>
          </a:stretch>
        </p:blipFill>
        <p:spPr bwMode="auto">
          <a:xfrm>
            <a:off x="5727700" y="3446463"/>
            <a:ext cx="1219200" cy="1341437"/>
          </a:xfrm>
          <a:prstGeom prst="rect">
            <a:avLst/>
          </a:prstGeom>
          <a:noFill/>
          <a:ln w="9525">
            <a:noFill/>
            <a:miter lim="800000"/>
            <a:headEnd/>
            <a:tailEnd/>
          </a:ln>
        </p:spPr>
      </p:pic>
      <p:sp>
        <p:nvSpPr>
          <p:cNvPr id="3" name="Rectangle 2"/>
          <p:cNvSpPr/>
          <p:nvPr/>
        </p:nvSpPr>
        <p:spPr>
          <a:xfrm>
            <a:off x="2600325" y="1671638"/>
            <a:ext cx="6848475" cy="1016000"/>
          </a:xfrm>
          <a:prstGeom prst="rect">
            <a:avLst/>
          </a:prstGeom>
          <a:noFill/>
        </p:spPr>
        <p:txBody>
          <a:bodyPr wrap="none">
            <a:spAutoFit/>
          </a:bodyPr>
          <a:lstStyle/>
          <a:p>
            <a:pPr algn="ctr" fontAlgn="auto">
              <a:spcBef>
                <a:spcPts val="0"/>
              </a:spcBef>
              <a:spcAft>
                <a:spcPts val="0"/>
              </a:spcAft>
              <a:defRPr/>
            </a:pPr>
            <a:r>
              <a:rPr lang="en-US" sz="6000"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Tiết</a:t>
            </a:r>
            <a:r>
              <a:rPr lang="en-US" sz="6000"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91: NHÂN HÓA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21"/>
          <p:cNvSpPr txBox="1">
            <a:spLocks noChangeArrowheads="1"/>
          </p:cNvSpPr>
          <p:nvPr/>
        </p:nvSpPr>
        <p:spPr bwMode="auto">
          <a:xfrm>
            <a:off x="2057400" y="838200"/>
            <a:ext cx="2590800"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cs typeface="Times New Roman" pitchFamily="18" charset="0"/>
            </a:endParaRPr>
          </a:p>
        </p:txBody>
      </p:sp>
      <p:sp>
        <p:nvSpPr>
          <p:cNvPr id="28674" name="Text Box 23"/>
          <p:cNvSpPr txBox="1">
            <a:spLocks noChangeArrowheads="1"/>
          </p:cNvSpPr>
          <p:nvPr/>
        </p:nvSpPr>
        <p:spPr bwMode="auto">
          <a:xfrm>
            <a:off x="2438400" y="2057400"/>
            <a:ext cx="2971800"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cs typeface="Times New Roman" pitchFamily="18" charset="0"/>
            </a:endParaRPr>
          </a:p>
        </p:txBody>
      </p:sp>
      <p:grpSp>
        <p:nvGrpSpPr>
          <p:cNvPr id="28676" name="Group 45"/>
          <p:cNvGrpSpPr>
            <a:grpSpLocks/>
          </p:cNvGrpSpPr>
          <p:nvPr/>
        </p:nvGrpSpPr>
        <p:grpSpPr bwMode="auto">
          <a:xfrm>
            <a:off x="2200275" y="904875"/>
            <a:ext cx="8963025" cy="3946525"/>
            <a:chOff x="432" y="48"/>
            <a:chExt cx="5184" cy="3024"/>
          </a:xfrm>
        </p:grpSpPr>
        <p:grpSp>
          <p:nvGrpSpPr>
            <p:cNvPr id="28678" name="Group 38"/>
            <p:cNvGrpSpPr>
              <a:grpSpLocks/>
            </p:cNvGrpSpPr>
            <p:nvPr/>
          </p:nvGrpSpPr>
          <p:grpSpPr bwMode="auto">
            <a:xfrm>
              <a:off x="432" y="384"/>
              <a:ext cx="5184" cy="2688"/>
              <a:chOff x="144" y="480"/>
              <a:chExt cx="5184" cy="2688"/>
            </a:xfrm>
          </p:grpSpPr>
          <p:grpSp>
            <p:nvGrpSpPr>
              <p:cNvPr id="28685" name="Group 36"/>
              <p:cNvGrpSpPr>
                <a:grpSpLocks/>
              </p:cNvGrpSpPr>
              <p:nvPr/>
            </p:nvGrpSpPr>
            <p:grpSpPr bwMode="auto">
              <a:xfrm>
                <a:off x="144" y="480"/>
                <a:ext cx="5184" cy="2688"/>
                <a:chOff x="288" y="432"/>
                <a:chExt cx="5184" cy="2688"/>
              </a:xfrm>
            </p:grpSpPr>
            <p:sp>
              <p:nvSpPr>
                <p:cNvPr id="144404" name="AutoShape 20"/>
                <p:cNvSpPr>
                  <a:spLocks noChangeArrowheads="1"/>
                </p:cNvSpPr>
                <p:nvPr/>
              </p:nvSpPr>
              <p:spPr bwMode="auto">
                <a:xfrm>
                  <a:off x="288" y="432"/>
                  <a:ext cx="2592" cy="2688"/>
                </a:xfrm>
                <a:prstGeom prst="downArrowCallout">
                  <a:avLst>
                    <a:gd name="adj1" fmla="val 25000"/>
                    <a:gd name="adj2" fmla="val 25000"/>
                    <a:gd name="adj3" fmla="val 17284"/>
                    <a:gd name="adj4" fmla="val 6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144415" name="AutoShape 31"/>
                <p:cNvSpPr>
                  <a:spLocks noChangeArrowheads="1"/>
                </p:cNvSpPr>
                <p:nvPr/>
              </p:nvSpPr>
              <p:spPr bwMode="auto">
                <a:xfrm>
                  <a:off x="2880" y="432"/>
                  <a:ext cx="2592" cy="2688"/>
                </a:xfrm>
                <a:prstGeom prst="downArrowCallout">
                  <a:avLst>
                    <a:gd name="adj1" fmla="val 25000"/>
                    <a:gd name="adj2" fmla="val 25000"/>
                    <a:gd name="adj3" fmla="val 17284"/>
                    <a:gd name="adj4" fmla="val 6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grpSp>
          <p:grpSp>
            <p:nvGrpSpPr>
              <p:cNvPr id="28686" name="Group 37"/>
              <p:cNvGrpSpPr>
                <a:grpSpLocks/>
              </p:cNvGrpSpPr>
              <p:nvPr/>
            </p:nvGrpSpPr>
            <p:grpSpPr bwMode="auto">
              <a:xfrm>
                <a:off x="144" y="494"/>
                <a:ext cx="5088" cy="1806"/>
                <a:chOff x="384" y="432"/>
                <a:chExt cx="5088" cy="1806"/>
              </a:xfrm>
            </p:grpSpPr>
            <p:sp>
              <p:nvSpPr>
                <p:cNvPr id="28687" name="Text Box 24"/>
                <p:cNvSpPr txBox="1">
                  <a:spLocks noChangeArrowheads="1"/>
                </p:cNvSpPr>
                <p:nvPr/>
              </p:nvSpPr>
              <p:spPr bwMode="auto">
                <a:xfrm>
                  <a:off x="384" y="432"/>
                  <a:ext cx="2400" cy="1470"/>
                </a:xfrm>
                <a:prstGeom prst="rect">
                  <a:avLst/>
                </a:prstGeom>
                <a:noFill/>
                <a:ln w="9525">
                  <a:noFill/>
                  <a:miter lim="800000"/>
                  <a:headEnd/>
                  <a:tailEnd/>
                </a:ln>
              </p:spPr>
              <p:txBody>
                <a:bodyPr>
                  <a:spAutoFit/>
                </a:bodyPr>
                <a:lstStyle/>
                <a:p>
                  <a:pPr algn="just">
                    <a:spcBef>
                      <a:spcPct val="20000"/>
                    </a:spcBef>
                    <a:buClr>
                      <a:schemeClr val="tx2"/>
                    </a:buClr>
                  </a:pPr>
                  <a:r>
                    <a:rPr lang="en-US" sz="2400">
                      <a:solidFill>
                        <a:srgbClr val="000000"/>
                      </a:solidFill>
                      <a:latin typeface="Times New Roman" pitchFamily="18" charset="0"/>
                      <a:cs typeface="Times New Roman" pitchFamily="18" charset="0"/>
                    </a:rPr>
                    <a:t>Bến cảng lúc nào cũng đông vui. Tàu mẹ, tàu con đậu đầy mặt nước. Xe anh, xe em tíu tít nhận hàng về và chở hàng ra. Tất cả đều bận rộn.</a:t>
                  </a:r>
                </a:p>
              </p:txBody>
            </p:sp>
            <p:sp>
              <p:nvSpPr>
                <p:cNvPr id="28688" name="Text Box 32"/>
                <p:cNvSpPr txBox="1">
                  <a:spLocks noChangeArrowheads="1"/>
                </p:cNvSpPr>
                <p:nvPr/>
              </p:nvSpPr>
              <p:spPr bwMode="auto">
                <a:xfrm>
                  <a:off x="3024" y="432"/>
                  <a:ext cx="2448" cy="1806"/>
                </a:xfrm>
                <a:prstGeom prst="rect">
                  <a:avLst/>
                </a:prstGeom>
                <a:noFill/>
                <a:ln w="9525">
                  <a:noFill/>
                  <a:miter lim="800000"/>
                  <a:headEnd/>
                  <a:tailEnd/>
                </a:ln>
              </p:spPr>
              <p:txBody>
                <a:bodyPr>
                  <a:spAutoFit/>
                </a:bodyPr>
                <a:lstStyle/>
                <a:p>
                  <a:pPr algn="just">
                    <a:spcBef>
                      <a:spcPct val="20000"/>
                    </a:spcBef>
                    <a:buClr>
                      <a:schemeClr val="tx2"/>
                    </a:buClr>
                  </a:pPr>
                  <a:r>
                    <a:rPr lang="en-US" sz="2400">
                      <a:solidFill>
                        <a:srgbClr val="000000"/>
                      </a:solidFill>
                      <a:latin typeface="Times New Roman" pitchFamily="18" charset="0"/>
                      <a:cs typeface="Times New Roman" pitchFamily="18" charset="0"/>
                    </a:rPr>
                    <a:t>Bến cảng lúc nào cũng rất nhiều tàu xe. Tàu lớn, tàu bé đậu đầy mặt nước. Xe to, xe nhỏ nhận hàng về và chở hàng ra. Tất cả đều hoạt động liên tục.</a:t>
                  </a:r>
                </a:p>
                <a:p>
                  <a:pPr algn="just">
                    <a:spcBef>
                      <a:spcPct val="20000"/>
                    </a:spcBef>
                    <a:buClr>
                      <a:schemeClr val="tx2"/>
                    </a:buClr>
                  </a:pPr>
                  <a:endParaRPr lang="en-US" sz="2400">
                    <a:solidFill>
                      <a:srgbClr val="000000"/>
                    </a:solidFill>
                    <a:latin typeface="Times New Roman" pitchFamily="18" charset="0"/>
                    <a:cs typeface="Times New Roman" pitchFamily="18" charset="0"/>
                  </a:endParaRPr>
                </a:p>
              </p:txBody>
            </p:sp>
          </p:grpSp>
        </p:grpSp>
        <p:grpSp>
          <p:nvGrpSpPr>
            <p:cNvPr id="28679" name="Group 42"/>
            <p:cNvGrpSpPr>
              <a:grpSpLocks/>
            </p:cNvGrpSpPr>
            <p:nvPr/>
          </p:nvGrpSpPr>
          <p:grpSpPr bwMode="auto">
            <a:xfrm>
              <a:off x="1104" y="48"/>
              <a:ext cx="1008" cy="358"/>
              <a:chOff x="432" y="0"/>
              <a:chExt cx="1008" cy="358"/>
            </a:xfrm>
          </p:grpSpPr>
          <p:sp>
            <p:nvSpPr>
              <p:cNvPr id="144423" name="Rectangle 39"/>
              <p:cNvSpPr>
                <a:spLocks noChangeArrowheads="1"/>
              </p:cNvSpPr>
              <p:nvPr/>
            </p:nvSpPr>
            <p:spPr bwMode="auto">
              <a:xfrm>
                <a:off x="432" y="0"/>
                <a:ext cx="1008" cy="3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144424" name="Text Box 40"/>
              <p:cNvSpPr txBox="1">
                <a:spLocks noChangeArrowheads="1"/>
              </p:cNvSpPr>
              <p:nvPr/>
            </p:nvSpPr>
            <p:spPr bwMode="auto">
              <a:xfrm>
                <a:off x="432" y="0"/>
                <a:ext cx="816" cy="35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a:spcBef>
                    <a:spcPct val="50000"/>
                  </a:spcBef>
                </a:pPr>
                <a:r>
                  <a:rPr lang="en-US" sz="2400" b="1" u="sng">
                    <a:solidFill>
                      <a:schemeClr val="tx1"/>
                    </a:solidFill>
                    <a:latin typeface="Times New Roman" pitchFamily="18" charset="0"/>
                    <a:cs typeface="Times New Roman" pitchFamily="18" charset="0"/>
                  </a:rPr>
                  <a:t>Đoạn a</a:t>
                </a:r>
              </a:p>
            </p:txBody>
          </p:sp>
        </p:grpSp>
        <p:grpSp>
          <p:nvGrpSpPr>
            <p:cNvPr id="28680" name="Group 44"/>
            <p:cNvGrpSpPr>
              <a:grpSpLocks/>
            </p:cNvGrpSpPr>
            <p:nvPr/>
          </p:nvGrpSpPr>
          <p:grpSpPr bwMode="auto">
            <a:xfrm>
              <a:off x="3888" y="48"/>
              <a:ext cx="1008" cy="351"/>
              <a:chOff x="2880" y="0"/>
              <a:chExt cx="1008" cy="351"/>
            </a:xfrm>
          </p:grpSpPr>
          <p:sp>
            <p:nvSpPr>
              <p:cNvPr id="144425" name="Rectangle 41"/>
              <p:cNvSpPr>
                <a:spLocks noChangeArrowheads="1"/>
              </p:cNvSpPr>
              <p:nvPr/>
            </p:nvSpPr>
            <p:spPr bwMode="auto">
              <a:xfrm>
                <a:off x="2880" y="0"/>
                <a:ext cx="1008" cy="33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28682" name="Text Box 43"/>
              <p:cNvSpPr txBox="1">
                <a:spLocks noChangeArrowheads="1"/>
              </p:cNvSpPr>
              <p:nvPr/>
            </p:nvSpPr>
            <p:spPr bwMode="auto">
              <a:xfrm>
                <a:off x="2976" y="0"/>
                <a:ext cx="816" cy="351"/>
              </a:xfrm>
              <a:prstGeom prst="rect">
                <a:avLst/>
              </a:prstGeom>
              <a:noFill/>
              <a:ln w="9525">
                <a:noFill/>
                <a:miter lim="800000"/>
                <a:headEnd/>
                <a:tailEnd/>
              </a:ln>
            </p:spPr>
            <p:txBody>
              <a:bodyPr>
                <a:spAutoFit/>
              </a:bodyPr>
              <a:lstStyle/>
              <a:p>
                <a:pPr algn="ctr">
                  <a:spcBef>
                    <a:spcPct val="20000"/>
                  </a:spcBef>
                  <a:buClr>
                    <a:schemeClr val="tx2"/>
                  </a:buClr>
                </a:pPr>
                <a:r>
                  <a:rPr lang="en-US" sz="2400" b="1" u="sng">
                    <a:latin typeface="Times New Roman" pitchFamily="18" charset="0"/>
                    <a:cs typeface="Times New Roman" pitchFamily="18" charset="0"/>
                  </a:rPr>
                  <a:t>Đoạn b</a:t>
                </a:r>
                <a:endParaRPr lang="en-US" sz="2400" u="sng">
                  <a:latin typeface="Times New Roman" pitchFamily="18" charset="0"/>
                  <a:cs typeface="Times New Roman" pitchFamily="18" charset="0"/>
                </a:endParaRPr>
              </a:p>
            </p:txBody>
          </p:sp>
        </p:grpSp>
      </p:grpSp>
      <p:sp>
        <p:nvSpPr>
          <p:cNvPr id="28694" name="Text Box 22"/>
          <p:cNvSpPr txBox="1">
            <a:spLocks noChangeArrowheads="1"/>
          </p:cNvSpPr>
          <p:nvPr/>
        </p:nvSpPr>
        <p:spPr bwMode="auto">
          <a:xfrm>
            <a:off x="2563813" y="325438"/>
            <a:ext cx="8335962" cy="457200"/>
          </a:xfrm>
          <a:prstGeom prst="rect">
            <a:avLst/>
          </a:prstGeom>
          <a:noFill/>
          <a:ln w="9525">
            <a:noFill/>
            <a:miter lim="800000"/>
            <a:headEnd/>
            <a:tailEnd/>
          </a:ln>
          <a:effectLst/>
        </p:spPr>
        <p:txBody>
          <a:bodyPr>
            <a:spAutoFit/>
          </a:bodyPr>
          <a:lstStyle/>
          <a:p>
            <a:pPr algn="ctr"/>
            <a:r>
              <a:rPr lang="en-US" sz="2400" b="1">
                <a:solidFill>
                  <a:srgbClr val="000000"/>
                </a:solidFill>
                <a:latin typeface="Times New Roman" pitchFamily="18" charset="0"/>
                <a:cs typeface="Times New Roman" pitchFamily="18" charset="0"/>
              </a:rPr>
              <a:t>Bài 2/ trang 58: So sánh cách diễn đạt của hai đoạn văn sau:</a:t>
            </a:r>
          </a:p>
        </p:txBody>
      </p:sp>
      <p:sp>
        <p:nvSpPr>
          <p:cNvPr id="28695" name="Text Box 23"/>
          <p:cNvSpPr txBox="1">
            <a:spLocks noChangeArrowheads="1"/>
          </p:cNvSpPr>
          <p:nvPr/>
        </p:nvSpPr>
        <p:spPr bwMode="auto">
          <a:xfrm>
            <a:off x="2216150" y="4837113"/>
            <a:ext cx="4151313" cy="1187450"/>
          </a:xfrm>
          <a:prstGeom prst="rect">
            <a:avLst/>
          </a:prstGeom>
          <a:noFill/>
          <a:ln w="9525">
            <a:noFill/>
            <a:miter lim="800000"/>
            <a:headEnd/>
            <a:tailEnd/>
          </a:ln>
          <a:effectLst/>
        </p:spPr>
        <p:txBody>
          <a:bodyPr>
            <a:spAutoFit/>
          </a:bodyPr>
          <a:lstStyle/>
          <a:p>
            <a:pPr>
              <a:spcBef>
                <a:spcPct val="50000"/>
              </a:spcBef>
            </a:pPr>
            <a:r>
              <a:rPr lang="en-US" sz="2400">
                <a:solidFill>
                  <a:srgbClr val="000000"/>
                </a:solidFill>
                <a:latin typeface="Times New Roman" pitchFamily="18" charset="0"/>
                <a:cs typeface="Times New Roman" pitchFamily="18" charset="0"/>
              </a:rPr>
              <a:t>Miêu tả sống động, người đọc dễ hình dung cảnh nhộn nhịp, bận rộn.</a:t>
            </a:r>
          </a:p>
        </p:txBody>
      </p:sp>
      <p:sp>
        <p:nvSpPr>
          <p:cNvPr id="28696" name="Text Box 24"/>
          <p:cNvSpPr txBox="1">
            <a:spLocks noChangeArrowheads="1"/>
          </p:cNvSpPr>
          <p:nvPr/>
        </p:nvSpPr>
        <p:spPr bwMode="auto">
          <a:xfrm>
            <a:off x="7097713" y="4908550"/>
            <a:ext cx="3910012" cy="822325"/>
          </a:xfrm>
          <a:prstGeom prst="rect">
            <a:avLst/>
          </a:prstGeom>
          <a:noFill/>
          <a:ln w="9525">
            <a:noFill/>
            <a:miter lim="800000"/>
            <a:headEnd/>
            <a:tailEnd/>
          </a:ln>
          <a:effectLst/>
        </p:spPr>
        <p:txBody>
          <a:bodyPr>
            <a:spAutoFit/>
          </a:bodyPr>
          <a:lstStyle/>
          <a:p>
            <a:pPr>
              <a:spcBef>
                <a:spcPct val="50000"/>
              </a:spcBef>
            </a:pPr>
            <a:r>
              <a:rPr lang="en-US" sz="2400">
                <a:solidFill>
                  <a:srgbClr val="000000"/>
                </a:solidFill>
                <a:latin typeface="Times New Roman" pitchFamily="18" charset="0"/>
                <a:cs typeface="Times New Roman" pitchFamily="18" charset="0"/>
              </a:rPr>
              <a:t>Quan sát, ghi chép, tường thuật một cách khách quan.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94"/>
                                        </p:tgtEl>
                                        <p:attrNameLst>
                                          <p:attrName>style.visibility</p:attrName>
                                        </p:attrNameLst>
                                      </p:cBhvr>
                                      <p:to>
                                        <p:strVal val="visible"/>
                                      </p:to>
                                    </p:set>
                                    <p:animEffect transition="in" filter="checkerboard(across)">
                                      <p:cBhvr>
                                        <p:cTn id="7" dur="500"/>
                                        <p:tgtEl>
                                          <p:spTgt spid="2869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diamond(in)">
                                      <p:cBhvr>
                                        <p:cTn id="12" dur="2000"/>
                                        <p:tgtEl>
                                          <p:spTgt spid="2867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8695"/>
                                        </p:tgtEl>
                                        <p:attrNameLst>
                                          <p:attrName>style.visibility</p:attrName>
                                        </p:attrNameLst>
                                      </p:cBhvr>
                                      <p:to>
                                        <p:strVal val="visible"/>
                                      </p:to>
                                    </p:set>
                                    <p:animEffect transition="in" filter="diamond(in)">
                                      <p:cBhvr>
                                        <p:cTn id="17" dur="2000"/>
                                        <p:tgtEl>
                                          <p:spTgt spid="2869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8696"/>
                                        </p:tgtEl>
                                        <p:attrNameLst>
                                          <p:attrName>style.visibility</p:attrName>
                                        </p:attrNameLst>
                                      </p:cBhvr>
                                      <p:to>
                                        <p:strVal val="visible"/>
                                      </p:to>
                                    </p:set>
                                    <p:animEffect transition="in" filter="diamond(in)">
                                      <p:cBhvr>
                                        <p:cTn id="22" dur="2000"/>
                                        <p:tgtEl>
                                          <p:spTgt spid="28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4" grpId="0"/>
      <p:bldP spid="28695" grpId="0"/>
      <p:bldP spid="2869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p:cNvSpPr txBox="1">
            <a:spLocks noChangeArrowheads="1"/>
          </p:cNvSpPr>
          <p:nvPr/>
        </p:nvSpPr>
        <p:spPr bwMode="auto">
          <a:xfrm>
            <a:off x="1524000" y="0"/>
            <a:ext cx="9144000" cy="366713"/>
          </a:xfrm>
          <a:prstGeom prst="rect">
            <a:avLst/>
          </a:prstGeom>
          <a:noFill/>
          <a:ln w="9525">
            <a:noFill/>
            <a:miter lim="800000"/>
            <a:headEnd/>
            <a:tailEnd/>
          </a:ln>
        </p:spPr>
        <p:txBody>
          <a:bodyPr>
            <a:spAutoFit/>
          </a:bodyPr>
          <a:lstStyle/>
          <a:p>
            <a:pPr>
              <a:spcBef>
                <a:spcPct val="50000"/>
              </a:spcBef>
            </a:pPr>
            <a:endParaRPr lang="en-US">
              <a:latin typeface="Tw Cen MT" pitchFamily="34" charset="0"/>
            </a:endParaRPr>
          </a:p>
        </p:txBody>
      </p:sp>
      <p:sp>
        <p:nvSpPr>
          <p:cNvPr id="29698" name="Text Box 5"/>
          <p:cNvSpPr txBox="1">
            <a:spLocks noChangeArrowheads="1"/>
          </p:cNvSpPr>
          <p:nvPr/>
        </p:nvSpPr>
        <p:spPr bwMode="auto">
          <a:xfrm>
            <a:off x="1201738" y="696913"/>
            <a:ext cx="11352212" cy="5509200"/>
          </a:xfrm>
          <a:prstGeom prst="rect">
            <a:avLst/>
          </a:prstGeom>
          <a:noFill/>
          <a:ln w="9525">
            <a:noFill/>
            <a:miter lim="800000"/>
            <a:headEnd/>
            <a:tailEnd/>
          </a:ln>
        </p:spPr>
        <p:txBody>
          <a:bodyPr>
            <a:spAutoFit/>
          </a:bodyPr>
          <a:lstStyle/>
          <a:p>
            <a:r>
              <a:rPr lang="en-US" sz="2200" dirty="0">
                <a:latin typeface="Times New Roman" pitchFamily="18" charset="0"/>
                <a:cs typeface="Times New Roman" pitchFamily="18" charset="0"/>
              </a:rPr>
              <a:t>*</a:t>
            </a:r>
            <a:r>
              <a:rPr lang="en-US" sz="2200" dirty="0" err="1">
                <a:latin typeface="Times New Roman" pitchFamily="18" charset="0"/>
                <a:cs typeface="Times New Roman" pitchFamily="18" charset="0"/>
              </a:rPr>
              <a:t>Bài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tập</a:t>
            </a:r>
            <a:r>
              <a:rPr lang="en-US" sz="2200" dirty="0">
                <a:latin typeface="Times New Roman" pitchFamily="18" charset="0"/>
                <a:cs typeface="Times New Roman" pitchFamily="18" charset="0"/>
              </a:rPr>
              <a:t> 3. </a:t>
            </a:r>
            <a:r>
              <a:rPr lang="en-US" sz="2200" dirty="0" err="1">
                <a:latin typeface="Times New Roman" pitchFamily="18" charset="0"/>
                <a:cs typeface="Times New Roman" pitchFamily="18" charset="0"/>
              </a:rPr>
              <a:t>Thảo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luận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nhóm</a:t>
            </a:r>
            <a:r>
              <a:rPr lang="en-US" sz="2200">
                <a:latin typeface="Times New Roman" pitchFamily="18" charset="0"/>
                <a:cs typeface="Times New Roman" pitchFamily="18" charset="0"/>
              </a:rPr>
              <a:t> </a:t>
            </a:r>
            <a:r>
              <a:rPr lang="en-US" sz="2200" smtClean="0">
                <a:latin typeface="Times New Roman" pitchFamily="18" charset="0"/>
                <a:cs typeface="Times New Roman" pitchFamily="18" charset="0"/>
              </a:rPr>
              <a:t>8 </a:t>
            </a:r>
            <a:r>
              <a:rPr lang="en-US" sz="2200" dirty="0">
                <a:latin typeface="Times New Roman" pitchFamily="18" charset="0"/>
                <a:cs typeface="Times New Roman" pitchFamily="18" charset="0"/>
              </a:rPr>
              <a:t>(3 </a:t>
            </a:r>
            <a:r>
              <a:rPr lang="en-US" sz="2200" dirty="0" err="1">
                <a:latin typeface="Times New Roman" pitchFamily="18" charset="0"/>
                <a:cs typeface="Times New Roman" pitchFamily="18" charset="0"/>
              </a:rPr>
              <a:t>phút</a:t>
            </a:r>
            <a:r>
              <a:rPr lang="en-US" sz="2200" dirty="0">
                <a:latin typeface="Times New Roman" pitchFamily="18" charset="0"/>
                <a:cs typeface="Times New Roman" pitchFamily="18" charset="0"/>
              </a:rPr>
              <a:t>):</a:t>
            </a:r>
            <a:r>
              <a:rPr lang="en-US" sz="2200"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nhóm</a:t>
            </a:r>
            <a:r>
              <a:rPr lang="en-US" sz="2200" b="1" i="1" dirty="0">
                <a:latin typeface="Times New Roman" pitchFamily="18" charset="0"/>
                <a:cs typeface="Times New Roman" pitchFamily="18" charset="0"/>
              </a:rPr>
              <a:t> 1, 2 - a, b; </a:t>
            </a:r>
            <a:r>
              <a:rPr lang="en-US" sz="2200" b="1" i="1" dirty="0" err="1">
                <a:latin typeface="Times New Roman" pitchFamily="18" charset="0"/>
                <a:cs typeface="Times New Roman" pitchFamily="18" charset="0"/>
              </a:rPr>
              <a:t>nhóm</a:t>
            </a:r>
            <a:r>
              <a:rPr lang="en-US" sz="2200" b="1" i="1" dirty="0">
                <a:latin typeface="Times New Roman" pitchFamily="18" charset="0"/>
                <a:cs typeface="Times New Roman" pitchFamily="18" charset="0"/>
              </a:rPr>
              <a:t> 3, 4- c, d</a:t>
            </a:r>
          </a:p>
          <a:p>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Hãy</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cho</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biết</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phép</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nhân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hóa</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trong</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mỗi</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đoạn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trích</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dưới</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đây</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được</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tạo</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ra</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bằng</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cách</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nào</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và</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tác</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dụng</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của</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nó</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như</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thế</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nào</a:t>
            </a:r>
            <a:r>
              <a:rPr lang="en-US" sz="2200" i="1" dirty="0">
                <a:latin typeface="Times New Roman" pitchFamily="18" charset="0"/>
                <a:cs typeface="Times New Roman" pitchFamily="18" charset="0"/>
              </a:rPr>
              <a:t>?</a:t>
            </a:r>
          </a:p>
          <a:p>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           </a:t>
            </a:r>
            <a:r>
              <a:rPr lang="en-US" sz="2200" dirty="0" err="1">
                <a:latin typeface="Times New Roman" pitchFamily="18" charset="0"/>
                <a:cs typeface="Times New Roman" pitchFamily="18" charset="0"/>
              </a:rPr>
              <a:t>Núi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chi </a:t>
            </a:r>
            <a:r>
              <a:rPr lang="en-US" sz="2200" dirty="0" err="1">
                <a:latin typeface="Times New Roman" pitchFamily="18" charset="0"/>
                <a:cs typeface="Times New Roman" pitchFamily="18" charset="0"/>
              </a:rPr>
              <a:t>lắm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núi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ơi</a:t>
            </a: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Núi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che</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mặt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chẳng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thương</a:t>
            </a:r>
            <a:r>
              <a:rPr lang="en-US" sz="2200" dirty="0">
                <a:latin typeface="Times New Roman" pitchFamily="18" charset="0"/>
                <a:cs typeface="Times New Roman" pitchFamily="18" charset="0"/>
              </a:rPr>
              <a:t>! </a:t>
            </a:r>
          </a:p>
          <a:p>
            <a:pPr lvl="4"/>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a:t>
            </a:r>
            <a:r>
              <a:rPr lang="en-US" sz="2200" i="1" dirty="0" err="1">
                <a:latin typeface="Times New Roman" pitchFamily="18" charset="0"/>
                <a:cs typeface="Times New Roman" pitchFamily="18" charset="0"/>
              </a:rPr>
              <a:t>Ca</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dao</a:t>
            </a:r>
            <a:r>
              <a:rPr lang="en-US" sz="2200" i="1" dirty="0">
                <a:latin typeface="Times New Roman" pitchFamily="18" charset="0"/>
                <a:cs typeface="Times New Roman" pitchFamily="18" charset="0"/>
              </a:rPr>
              <a:t>)</a:t>
            </a:r>
          </a:p>
          <a:p>
            <a:r>
              <a:rPr lang="en-US" sz="2200" dirty="0">
                <a:latin typeface="Times New Roman" pitchFamily="18" charset="0"/>
                <a:cs typeface="Times New Roman" pitchFamily="18" charset="0"/>
              </a:rPr>
              <a:t>          b)  “</a:t>
            </a:r>
            <a:r>
              <a:rPr lang="en-US" sz="2200" dirty="0" err="1">
                <a:latin typeface="Times New Roman" pitchFamily="18" charset="0"/>
                <a:cs typeface="Times New Roman" pitchFamily="18" charset="0"/>
              </a:rPr>
              <a:t>Như</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rỉa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rồi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lại</a:t>
            </a:r>
            <a:r>
              <a:rPr lang="en-US" sz="2200" dirty="0">
                <a:latin typeface="Times New Roman" pitchFamily="18" charset="0"/>
                <a:cs typeface="Times New Roman" pitchFamily="18" charset="0"/>
              </a:rPr>
              <a:t> bay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chút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ý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khổ</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vừa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p>
          <a:p>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a:t>
            </a:r>
            <a:r>
              <a:rPr lang="en-US" sz="2200" i="1" dirty="0" err="1">
                <a:latin typeface="Times New Roman" pitchFamily="18" charset="0"/>
                <a:cs typeface="Times New Roman" pitchFamily="18" charset="0"/>
              </a:rPr>
              <a:t>Tô</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Hoài</a:t>
            </a:r>
            <a:r>
              <a:rPr lang="en-US" sz="2200" i="1" dirty="0">
                <a:latin typeface="Times New Roman" pitchFamily="18" charset="0"/>
                <a:cs typeface="Times New Roman" pitchFamily="18" charset="0"/>
              </a:rPr>
              <a:t>)</a:t>
            </a:r>
          </a:p>
          <a:p>
            <a:r>
              <a:rPr lang="en-US" sz="2200" dirty="0">
                <a:latin typeface="Times New Roman" pitchFamily="18" charset="0"/>
                <a:cs typeface="Times New Roman" pitchFamily="18" charset="0"/>
              </a:rPr>
              <a:t>          c) </a:t>
            </a:r>
            <a:r>
              <a:rPr lang="en-US" sz="2200" dirty="0" err="1">
                <a:latin typeface="Times New Roman" pitchFamily="18" charset="0"/>
                <a:cs typeface="Times New Roman" pitchFamily="18" charset="0"/>
              </a:rPr>
              <a:t>Dọc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sông</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chòm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cổ</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thụ</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trầm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ngâm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lặng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nhìn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bọt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vùng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xuống</a:t>
            </a:r>
            <a:r>
              <a:rPr lang="en-US" sz="2200" dirty="0">
                <a:latin typeface="Times New Roman" pitchFamily="18" charset="0"/>
                <a:cs typeface="Times New Roman" pitchFamily="18" charset="0"/>
              </a:rPr>
              <a:t>, quay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chạy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Hòa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Phước</a:t>
            </a:r>
            <a:r>
              <a:rPr lang="en-US" sz="2200" dirty="0">
                <a:latin typeface="Times New Roman" pitchFamily="18" charset="0"/>
                <a:cs typeface="Times New Roman" pitchFamily="18" charset="0"/>
              </a:rPr>
              <a:t>.  </a:t>
            </a:r>
          </a:p>
          <a:p>
            <a:r>
              <a:rPr lang="en-US" sz="2200" dirty="0">
                <a:latin typeface="Times New Roman" pitchFamily="18" charset="0"/>
                <a:cs typeface="Times New Roman" pitchFamily="18" charset="0"/>
              </a:rPr>
              <a:t>                                                                                                                </a:t>
            </a:r>
            <a:r>
              <a:rPr lang="en-US" sz="2200" i="1" dirty="0">
                <a:latin typeface="Times New Roman" pitchFamily="18" charset="0"/>
                <a:cs typeface="Times New Roman" pitchFamily="18" charset="0"/>
              </a:rPr>
              <a:t>(</a:t>
            </a:r>
            <a:r>
              <a:rPr lang="en-US" sz="2200" i="1" dirty="0" err="1">
                <a:latin typeface="Times New Roman" pitchFamily="18" charset="0"/>
                <a:cs typeface="Times New Roman" pitchFamily="18" charset="0"/>
              </a:rPr>
              <a:t>Võ</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Quảng</a:t>
            </a:r>
            <a:r>
              <a:rPr lang="en-US" sz="2200" i="1" dirty="0">
                <a:latin typeface="Times New Roman" pitchFamily="18" charset="0"/>
                <a:cs typeface="Times New Roman" pitchFamily="18" charset="0"/>
              </a:rPr>
              <a:t>)</a:t>
            </a:r>
          </a:p>
          <a:p>
            <a:r>
              <a:rPr lang="en-US" sz="2200" dirty="0">
                <a:latin typeface="Times New Roman" pitchFamily="18" charset="0"/>
                <a:cs typeface="Times New Roman" pitchFamily="18" charset="0"/>
              </a:rPr>
              <a:t>          d)  </a:t>
            </a:r>
            <a:r>
              <a:rPr lang="en-US" sz="2200" dirty="0" err="1">
                <a:latin typeface="Times New Roman" pitchFamily="18" charset="0"/>
                <a:cs typeface="Times New Roman" pitchFamily="18" charset="0"/>
              </a:rPr>
              <a:t>Trăng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               Hay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chơi</a:t>
            </a:r>
            <a:r>
              <a:rPr lang="en-US" sz="2200" dirty="0">
                <a:latin typeface="Times New Roman" pitchFamily="18" charset="0"/>
                <a:cs typeface="Times New Roman" pitchFamily="18" charset="0"/>
              </a:rPr>
              <a:t>.</a:t>
            </a:r>
          </a:p>
          <a:p>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Trần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Đăng</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Khoa</a:t>
            </a:r>
            <a:r>
              <a:rPr lang="en-US" sz="2200" i="1" dirty="0">
                <a:latin typeface="Times New Roman" pitchFamily="18" charset="0"/>
                <a:cs typeface="Times New Roman" pitchFamily="18" charset="0"/>
              </a:rPr>
              <a:t>)</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333500" y="508000"/>
            <a:ext cx="9796463" cy="4946650"/>
          </a:xfrm>
          <a:prstGeom prst="rect">
            <a:avLst/>
          </a:prstGeom>
          <a:noFill/>
          <a:ln w="9525">
            <a:noFill/>
            <a:miter lim="800000"/>
            <a:headEnd/>
            <a:tailEnd/>
          </a:ln>
        </p:spPr>
        <p:txBody>
          <a:bodyPr>
            <a:spAutoFit/>
          </a:bodyPr>
          <a:lstStyle/>
          <a:p>
            <a:pPr lvl="4"/>
            <a:r>
              <a:rPr lang="en-US" sz="2800" b="1">
                <a:latin typeface="Times New Roman" pitchFamily="18" charset="0"/>
                <a:cs typeface="Times New Roman" pitchFamily="18" charset="0"/>
              </a:rPr>
              <a:t>                 Đáp án:</a:t>
            </a:r>
          </a:p>
          <a:p>
            <a:pPr lvl="4"/>
            <a:endParaRPr lang="en-US" sz="700" b="1">
              <a:latin typeface="Times New Roman" pitchFamily="18" charset="0"/>
              <a:cs typeface="Times New Roman" pitchFamily="18" charset="0"/>
            </a:endParaRPr>
          </a:p>
          <a:p>
            <a:pPr lvl="4"/>
            <a:r>
              <a:rPr lang="en-US" sz="2400">
                <a:latin typeface="Times New Roman" pitchFamily="18" charset="0"/>
                <a:cs typeface="Times New Roman" pitchFamily="18" charset="0"/>
              </a:rPr>
              <a:t>a)             Núi cao chi lắm </a:t>
            </a:r>
            <a:r>
              <a:rPr lang="en-US" sz="2400" u="sng">
                <a:latin typeface="Times New Roman" pitchFamily="18" charset="0"/>
                <a:cs typeface="Times New Roman" pitchFamily="18" charset="0"/>
              </a:rPr>
              <a:t>núi ơi</a:t>
            </a:r>
          </a:p>
          <a:p>
            <a:pPr lvl="4"/>
            <a:r>
              <a:rPr lang="en-US" sz="2400">
                <a:latin typeface="Times New Roman" pitchFamily="18" charset="0"/>
                <a:cs typeface="Times New Roman" pitchFamily="18" charset="0"/>
              </a:rPr>
              <a:t>Núi tre mặt trời chẳng thấy người thương!</a:t>
            </a:r>
          </a:p>
          <a:p>
            <a:pPr lvl="4"/>
            <a:endParaRPr lang="en-US" sz="1000">
              <a:latin typeface="Times New Roman" pitchFamily="18" charset="0"/>
              <a:cs typeface="Times New Roman" pitchFamily="18" charset="0"/>
            </a:endParaRPr>
          </a:p>
          <a:p>
            <a:pPr lvl="4"/>
            <a:r>
              <a:rPr lang="en-US" sz="2400">
                <a:latin typeface="Times New Roman" pitchFamily="18" charset="0"/>
                <a:cs typeface="Times New Roman" pitchFamily="18" charset="0"/>
              </a:rPr>
              <a:t>=&gt; Núi ơi (trò chuyện xưng hô với vật như với người).</a:t>
            </a:r>
          </a:p>
          <a:p>
            <a:pPr lvl="4"/>
            <a:r>
              <a:rPr lang="en-US" sz="2400" b="1">
                <a:latin typeface="Times New Roman" pitchFamily="18" charset="0"/>
                <a:cs typeface="Times New Roman" pitchFamily="18" charset="0"/>
              </a:rPr>
              <a:t>Tác dụng:</a:t>
            </a:r>
            <a:r>
              <a:rPr lang="en-US" sz="2400">
                <a:latin typeface="Times New Roman" pitchFamily="18" charset="0"/>
                <a:cs typeface="Times New Roman" pitchFamily="18" charset="0"/>
              </a:rPr>
              <a:t> Giãi bày tâm trạng của con người.</a:t>
            </a:r>
          </a:p>
          <a:p>
            <a:pPr lvl="4"/>
            <a:endParaRPr lang="en-US" sz="2400">
              <a:latin typeface="Times New Roman" pitchFamily="18" charset="0"/>
              <a:cs typeface="Times New Roman" pitchFamily="18" charset="0"/>
            </a:endParaRPr>
          </a:p>
          <a:p>
            <a:pPr lvl="4"/>
            <a:r>
              <a:rPr lang="en-US" sz="2400">
                <a:latin typeface="Times New Roman" pitchFamily="18" charset="0"/>
                <a:cs typeface="Times New Roman" pitchFamily="18" charset="0"/>
              </a:rPr>
              <a:t>b) “Như đã hả cơn tức, </a:t>
            </a:r>
            <a:r>
              <a:rPr lang="en-US" sz="2400" u="sng">
                <a:latin typeface="Times New Roman" pitchFamily="18" charset="0"/>
                <a:cs typeface="Times New Roman" pitchFamily="18" charset="0"/>
              </a:rPr>
              <a:t>chị</a:t>
            </a:r>
            <a:r>
              <a:rPr lang="en-US" sz="2400">
                <a:latin typeface="Times New Roman" pitchFamily="18" charset="0"/>
                <a:cs typeface="Times New Roman" pitchFamily="18" charset="0"/>
              </a:rPr>
              <a:t> Cốc đứng rỉa lông một lúc nữa rồi lại bay là xuống đầm nước, không chút để ý đến cảnh khổ đau vừa gây ra…”</a:t>
            </a:r>
          </a:p>
          <a:p>
            <a:pPr lvl="4"/>
            <a:endParaRPr lang="en-US" sz="1000">
              <a:latin typeface="Times New Roman" pitchFamily="18" charset="0"/>
              <a:cs typeface="Times New Roman" pitchFamily="18" charset="0"/>
            </a:endParaRPr>
          </a:p>
          <a:p>
            <a:pPr lvl="4"/>
            <a:r>
              <a:rPr lang="en-US" sz="2400">
                <a:latin typeface="Times New Roman" pitchFamily="18" charset="0"/>
                <a:cs typeface="Times New Roman" pitchFamily="18" charset="0"/>
              </a:rPr>
              <a:t>=&gt; Tác giả dùng từ ngữ gọi người “chị” để gọi vật.</a:t>
            </a:r>
          </a:p>
          <a:p>
            <a:pPr lvl="4"/>
            <a:r>
              <a:rPr lang="en-US" sz="2400" b="1">
                <a:latin typeface="Times New Roman" pitchFamily="18" charset="0"/>
                <a:cs typeface="Times New Roman" pitchFamily="18" charset="0"/>
              </a:rPr>
              <a:t>Tác dụng:</a:t>
            </a:r>
            <a:r>
              <a:rPr lang="en-US" sz="2400">
                <a:latin typeface="Times New Roman" pitchFamily="18" charset="0"/>
                <a:cs typeface="Times New Roman" pitchFamily="18" charset="0"/>
              </a:rPr>
              <a:t> Hình ảnh chim cốc trở nên gần gũi.</a:t>
            </a:r>
          </a:p>
          <a:p>
            <a:pPr lvl="4"/>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84175" y="649288"/>
            <a:ext cx="10609263" cy="5801588"/>
          </a:xfrm>
          <a:prstGeom prst="rect">
            <a:avLst/>
          </a:prstGeom>
          <a:noFill/>
          <a:ln w="9525">
            <a:noFill/>
            <a:miter lim="800000"/>
            <a:headEnd/>
            <a:tailEnd/>
          </a:ln>
        </p:spPr>
        <p:txBody>
          <a:bodyPr>
            <a:spAutoFit/>
          </a:bodyPr>
          <a:lstStyle/>
          <a:p>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Dọc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những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chòm</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cổ</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thụ</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dáng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mãnh</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liệt</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đứng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trầm</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ngâm</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lặng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nhìn</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xuống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a:t>
            </a:r>
            <a:r>
              <a:rPr lang="en-US" sz="2400"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văng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bọt</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tứ</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tung</a:t>
            </a:r>
            <a:r>
              <a:rPr lang="en-US" sz="2400"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thuyền</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vùng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vằng</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cứ</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chực</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trụt</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quay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Phước</a:t>
            </a:r>
            <a:r>
              <a:rPr lang="en-US" sz="2400" dirty="0">
                <a:latin typeface="Times New Roman" pitchFamily="18" charset="0"/>
                <a:cs typeface="Times New Roman" pitchFamily="18" charset="0"/>
              </a:rPr>
              <a:t>.  </a:t>
            </a:r>
          </a:p>
          <a:p>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Võ</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Quảng</a:t>
            </a:r>
            <a:r>
              <a:rPr lang="en-US" sz="2400" i="1" dirty="0">
                <a:latin typeface="Times New Roman" pitchFamily="18" charset="0"/>
                <a:cs typeface="Times New Roman" pitchFamily="18" charset="0"/>
              </a:rPr>
              <a:t>)</a:t>
            </a:r>
          </a:p>
          <a:p>
            <a:r>
              <a:rPr lang="de-DE" sz="2400" dirty="0">
                <a:latin typeface="Times New Roman" pitchFamily="18" charset="0"/>
                <a:cs typeface="Times New Roman" pitchFamily="18" charset="0"/>
              </a:rPr>
              <a:t>=&gt; Dùng những từ vốn chỉ hoạt động, tính chất của người để chỉ hoạt động, tính chất của vật.</a:t>
            </a:r>
          </a:p>
          <a:p>
            <a:r>
              <a:rPr lang="de-DE" sz="2400" b="1" dirty="0">
                <a:latin typeface="Times New Roman" pitchFamily="18" charset="0"/>
                <a:cs typeface="Times New Roman" pitchFamily="18" charset="0"/>
              </a:rPr>
              <a:t>Tác dụng:</a:t>
            </a:r>
            <a:r>
              <a:rPr lang="de-DE" sz="2400" dirty="0">
                <a:latin typeface="Times New Roman" pitchFamily="18" charset="0"/>
                <a:cs typeface="Times New Roman" pitchFamily="18" charset="0"/>
              </a:rPr>
              <a:t> </a:t>
            </a:r>
            <a:r>
              <a:rPr lang="de-DE" sz="2400" dirty="0" smtClean="0">
                <a:latin typeface="Times New Roman" pitchFamily="18" charset="0"/>
                <a:cs typeface="Times New Roman" pitchFamily="18" charset="0"/>
              </a:rPr>
              <a:t>Thổi linh hồn vào sự vật, làm cho hình ảnh cây cổ thụ và con thuyền trở nên gần gũi gắn bó với con người.</a:t>
            </a:r>
            <a:endParaRPr lang="de-DE"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d)      </a:t>
            </a:r>
            <a:r>
              <a:rPr lang="en-US" sz="2400" dirty="0" err="1">
                <a:latin typeface="Times New Roman" pitchFamily="18" charset="0"/>
                <a:cs typeface="Times New Roman" pitchFamily="18" charset="0"/>
              </a:rPr>
              <a:t>Trăng</a:t>
            </a:r>
            <a:r>
              <a:rPr lang="en-US" sz="2400"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ơi</a:t>
            </a:r>
            <a:r>
              <a:rPr lang="en-US" sz="2400" u="sng"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Hay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a:t>
            </a:r>
          </a:p>
          <a:p>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Đăng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Khoa</a:t>
            </a:r>
            <a:r>
              <a:rPr lang="en-US" sz="2400" i="1" dirty="0">
                <a:latin typeface="Times New Roman" pitchFamily="18" charset="0"/>
                <a:cs typeface="Times New Roman" pitchFamily="18" charset="0"/>
              </a:rPr>
              <a:t>)</a:t>
            </a:r>
          </a:p>
          <a:p>
            <a:endParaRPr lang="en-US" sz="1100" dirty="0">
              <a:latin typeface="Times New Roman" pitchFamily="18" charset="0"/>
              <a:cs typeface="Times New Roman" pitchFamily="18" charset="0"/>
            </a:endParaRPr>
          </a:p>
          <a:p>
            <a:r>
              <a:rPr lang="en-US" sz="2400" dirty="0">
                <a:latin typeface="Times New Roman" pitchFamily="18" charset="0"/>
                <a:cs typeface="Times New Roman" pitchFamily="18" charset="0"/>
              </a:rPr>
              <a:t> =&gt;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dụng</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gũi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a:t>
            </a:r>
          </a:p>
        </p:txBody>
      </p:sp>
      <p:sp>
        <p:nvSpPr>
          <p:cNvPr id="13" name="Rectangle 12"/>
          <p:cNvSpPr>
            <a:spLocks noChangeArrowheads="1"/>
          </p:cNvSpPr>
          <p:nvPr/>
        </p:nvSpPr>
        <p:spPr bwMode="auto">
          <a:xfrm>
            <a:off x="266700" y="3906838"/>
            <a:ext cx="11222038" cy="461962"/>
          </a:xfrm>
          <a:prstGeom prst="rect">
            <a:avLst/>
          </a:prstGeom>
          <a:noFill/>
          <a:ln w="9525">
            <a:noFill/>
            <a:miter lim="800000"/>
            <a:headEnd/>
            <a:tailEnd/>
          </a:ln>
        </p:spPr>
        <p:txBody>
          <a:bodyPr>
            <a:spAutoFit/>
          </a:bodyPr>
          <a:lstStyle/>
          <a:p>
            <a:r>
              <a:rPr lang="en-US" sz="2400">
                <a:solidFill>
                  <a:srgbClr val="0070C0"/>
                </a:solidFill>
                <a:latin typeface="Times New Roman" pitchFamily="18" charset="0"/>
                <a:cs typeface="Times New Roman" pitchFamily="18" charset="0"/>
              </a:rPr>
              <a:t>                                                                                                 </a:t>
            </a:r>
          </a:p>
        </p:txBody>
      </p:sp>
      <p:sp>
        <p:nvSpPr>
          <p:cNvPr id="14" name="Rectangle 13"/>
          <p:cNvSpPr>
            <a:spLocks noChangeArrowheads="1"/>
          </p:cNvSpPr>
          <p:nvPr/>
        </p:nvSpPr>
        <p:spPr bwMode="auto">
          <a:xfrm>
            <a:off x="433388" y="5497513"/>
            <a:ext cx="10693400" cy="482600"/>
          </a:xfrm>
          <a:prstGeom prst="rect">
            <a:avLst/>
          </a:prstGeom>
          <a:noFill/>
          <a:ln w="9525">
            <a:noFill/>
            <a:miter lim="800000"/>
            <a:headEnd/>
            <a:tailEnd/>
          </a:ln>
        </p:spPr>
        <p:txBody>
          <a:bodyPr>
            <a:spAutoFit/>
          </a:bodyPr>
          <a:lstStyle/>
          <a:p>
            <a:pPr>
              <a:lnSpc>
                <a:spcPct val="107000"/>
              </a:lnSpc>
              <a:spcAft>
                <a:spcPts val="800"/>
              </a:spcAft>
            </a:pPr>
            <a:endParaRPr lang="en-US" sz="2400">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bwMode="auto">
          <a:xfrm>
            <a:off x="638175" y="806450"/>
            <a:ext cx="10648950" cy="2178050"/>
          </a:xfrm>
        </p:spPr>
        <p:txBody>
          <a:bodyPr wrap="square" numCol="1" anchorCtr="0" compatLnSpc="1">
            <a:prstTxWarp prst="textNoShape">
              <a:avLst/>
            </a:prstTxWarp>
          </a:bodyPr>
          <a:lstStyle/>
          <a:p>
            <a:pPr algn="l"/>
            <a:r>
              <a:rPr lang="en-US" sz="2400" b="1" cap="none" smtClean="0">
                <a:latin typeface="Times New Roman" pitchFamily="18" charset="0"/>
                <a:cs typeface="Times New Roman" pitchFamily="18" charset="0"/>
              </a:rPr>
              <a:t>Bài tập 4:</a:t>
            </a:r>
            <a:r>
              <a:rPr lang="en-US" sz="2400" cap="none" smtClean="0">
                <a:latin typeface="Times New Roman" pitchFamily="18" charset="0"/>
                <a:cs typeface="Times New Roman" pitchFamily="18" charset="0"/>
              </a:rPr>
              <a:t> Hãy sử dụng phép nhân hóa để diễn đạt lại các câu văn sau cho sinh động.</a:t>
            </a:r>
            <a:br>
              <a:rPr lang="en-US" sz="2400" cap="none" smtClean="0">
                <a:latin typeface="Times New Roman" pitchFamily="18" charset="0"/>
                <a:cs typeface="Times New Roman" pitchFamily="18" charset="0"/>
              </a:rPr>
            </a:br>
            <a:r>
              <a:rPr lang="en-US" sz="2400" cap="none" smtClean="0">
                <a:latin typeface="Times New Roman" pitchFamily="18" charset="0"/>
                <a:cs typeface="Times New Roman" pitchFamily="18" charset="0"/>
              </a:rPr>
              <a:t/>
            </a:r>
            <a:br>
              <a:rPr lang="en-US" sz="2400" cap="none" smtClean="0">
                <a:latin typeface="Times New Roman" pitchFamily="18" charset="0"/>
                <a:cs typeface="Times New Roman" pitchFamily="18" charset="0"/>
              </a:rPr>
            </a:br>
            <a:r>
              <a:rPr lang="en-US" sz="2400" cap="none" smtClean="0">
                <a:latin typeface="Times New Roman" pitchFamily="18" charset="0"/>
                <a:cs typeface="Times New Roman" pitchFamily="18" charset="0"/>
              </a:rPr>
              <a:t>a) Những bông hoa nở trong nắng sớm.</a:t>
            </a:r>
            <a:br>
              <a:rPr lang="en-US" sz="2400" cap="none" smtClean="0">
                <a:latin typeface="Times New Roman" pitchFamily="18" charset="0"/>
                <a:cs typeface="Times New Roman" pitchFamily="18" charset="0"/>
              </a:rPr>
            </a:br>
            <a:r>
              <a:rPr lang="en-US" sz="2400" cap="none" smtClean="0">
                <a:latin typeface="Times New Roman" pitchFamily="18" charset="0"/>
                <a:cs typeface="Times New Roman" pitchFamily="18" charset="0"/>
              </a:rPr>
              <a:t>b) Mấy con chim đang hót trên vòm cây.</a:t>
            </a:r>
            <a:br>
              <a:rPr lang="en-US" sz="2400" cap="none" smtClean="0">
                <a:latin typeface="Times New Roman" pitchFamily="18" charset="0"/>
                <a:cs typeface="Times New Roman" pitchFamily="18" charset="0"/>
              </a:rPr>
            </a:br>
            <a:r>
              <a:rPr lang="en-US" sz="2400" cap="none" smtClean="0">
                <a:latin typeface="Times New Roman" pitchFamily="18" charset="0"/>
                <a:cs typeface="Times New Roman" pitchFamily="18" charset="0"/>
              </a:rPr>
              <a:t>c) Mặt trời đang lên đỉnh núi.</a:t>
            </a:r>
            <a:endParaRPr lang="en-US" sz="2900" cap="none" smtClean="0"/>
          </a:p>
        </p:txBody>
      </p:sp>
      <p:sp>
        <p:nvSpPr>
          <p:cNvPr id="2" name="Rectangle 1"/>
          <p:cNvSpPr/>
          <p:nvPr/>
        </p:nvSpPr>
        <p:spPr>
          <a:xfrm>
            <a:off x="577850" y="3816350"/>
            <a:ext cx="9482138" cy="1552575"/>
          </a:xfrm>
          <a:prstGeom prst="rect">
            <a:avLst/>
          </a:prstGeom>
        </p:spPr>
        <p:txBody>
          <a:bodyPr>
            <a:spAutoFit/>
          </a:bodyPr>
          <a:lstStyle/>
          <a:p>
            <a:r>
              <a:rPr lang="en-US" sz="2400" b="1">
                <a:latin typeface="Times New Roman" pitchFamily="18" charset="0"/>
                <a:cs typeface="Times New Roman" pitchFamily="18" charset="0"/>
              </a:rPr>
              <a:t>Đáp án:</a:t>
            </a:r>
          </a:p>
          <a:p>
            <a:r>
              <a:rPr lang="en-US" sz="2400">
                <a:latin typeface="Times New Roman" pitchFamily="18" charset="0"/>
                <a:cs typeface="Times New Roman" pitchFamily="18" charset="0"/>
              </a:rPr>
              <a:t>a) Những bông hoa tươi cười trong nắng sớm.</a:t>
            </a:r>
          </a:p>
          <a:p>
            <a:r>
              <a:rPr lang="en-US" sz="2400">
                <a:latin typeface="Times New Roman" pitchFamily="18" charset="0"/>
                <a:cs typeface="Times New Roman" pitchFamily="18" charset="0"/>
              </a:rPr>
              <a:t>b) Mấy chú chim đang trò chuyện ríu rít trên vòm cây.</a:t>
            </a:r>
          </a:p>
          <a:p>
            <a:r>
              <a:rPr lang="en-US" sz="2400">
                <a:latin typeface="Times New Roman" pitchFamily="18" charset="0"/>
                <a:cs typeface="Times New Roman" pitchFamily="18" charset="0"/>
              </a:rPr>
              <a:t>c) Ông mặt trời đang từ từ leo lên đỉnh núi.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amond(in)">
                                      <p:cBhvr>
                                        <p:cTn id="7" dur="20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1355725" y="974725"/>
            <a:ext cx="9432925" cy="457200"/>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Bài tập 5:</a:t>
            </a:r>
            <a:r>
              <a:rPr lang="en-US" sz="2400">
                <a:latin typeface="Times New Roman" pitchFamily="18" charset="0"/>
                <a:cs typeface="Times New Roman" pitchFamily="18" charset="0"/>
              </a:rPr>
              <a:t> Viết đoạn văn ngắn chủ đề tự chọn, có sử dụng phép nhân hóa.</a:t>
            </a:r>
          </a:p>
        </p:txBody>
      </p:sp>
      <p:sp>
        <p:nvSpPr>
          <p:cNvPr id="28677" name="Text Box 5"/>
          <p:cNvSpPr txBox="1">
            <a:spLocks noChangeArrowheads="1"/>
          </p:cNvSpPr>
          <p:nvPr/>
        </p:nvSpPr>
        <p:spPr bwMode="auto">
          <a:xfrm>
            <a:off x="1368425" y="2281238"/>
            <a:ext cx="8991600" cy="1674812"/>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   </a:t>
            </a:r>
            <a:r>
              <a:rPr lang="en-US" sz="2400">
                <a:latin typeface="Times New Roman" pitchFamily="18" charset="0"/>
                <a:cs typeface="Times New Roman" pitchFamily="18" charset="0"/>
              </a:rPr>
              <a:t>Sau cơn mưa, mọi vật như được bừng tỉnh. Các  chị cây đã được tắm gội sạch sẽ. Chị gà mái mơ dẫn các cô công chúa của mình đi kiếm mồi. Anh mèo mướp ngồi ngắm cảnh ở cửa sổ rất say mê. Các chị  gió lại tiếp tục công việc của mình. Mọi người thật bận rộn.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checkerboard(across)">
                                      <p:cBhvr>
                                        <p:cTn id="12"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ChangeArrowheads="1"/>
          </p:cNvSpPr>
          <p:nvPr/>
        </p:nvSpPr>
        <p:spPr bwMode="auto">
          <a:xfrm>
            <a:off x="5448300" y="1916113"/>
            <a:ext cx="4968875" cy="366712"/>
          </a:xfrm>
          <a:prstGeom prst="rect">
            <a:avLst/>
          </a:prstGeom>
          <a:noFill/>
          <a:ln w="9525">
            <a:noFill/>
            <a:miter lim="800000"/>
            <a:headEnd/>
            <a:tailEnd/>
          </a:ln>
        </p:spPr>
        <p:txBody>
          <a:bodyPr>
            <a:spAutoFit/>
          </a:bodyPr>
          <a:lstStyle/>
          <a:p>
            <a:pPr>
              <a:spcBef>
                <a:spcPct val="50000"/>
              </a:spcBef>
            </a:pPr>
            <a:endParaRPr lang="en-US" b="1">
              <a:latin typeface="Tw Cen MT" pitchFamily="34" charset="0"/>
            </a:endParaRPr>
          </a:p>
        </p:txBody>
      </p:sp>
      <p:pic>
        <p:nvPicPr>
          <p:cNvPr id="35842" name="Picture 3" descr="Picture1"/>
          <p:cNvPicPr>
            <a:picLocks noChangeAspect="1" noChangeArrowheads="1" noCrop="1"/>
          </p:cNvPicPr>
          <p:nvPr/>
        </p:nvPicPr>
        <p:blipFill>
          <a:blip r:embed="rId2"/>
          <a:srcRect/>
          <a:stretch>
            <a:fillRect/>
          </a:stretch>
        </p:blipFill>
        <p:spPr bwMode="auto">
          <a:xfrm>
            <a:off x="84138" y="-325438"/>
            <a:ext cx="11911012" cy="6669088"/>
          </a:xfrm>
          <a:prstGeom prst="rect">
            <a:avLst/>
          </a:prstGeom>
          <a:noFill/>
          <a:ln w="9525">
            <a:noFill/>
            <a:miter lim="800000"/>
            <a:headEnd/>
            <a:tailEnd/>
          </a:ln>
        </p:spPr>
      </p:pic>
      <p:sp>
        <p:nvSpPr>
          <p:cNvPr id="172037" name="Text Box 5"/>
          <p:cNvSpPr txBox="1">
            <a:spLocks noChangeArrowheads="1"/>
          </p:cNvSpPr>
          <p:nvPr/>
        </p:nvSpPr>
        <p:spPr bwMode="auto">
          <a:xfrm>
            <a:off x="2947988" y="1312863"/>
            <a:ext cx="6629400" cy="2462212"/>
          </a:xfrm>
          <a:prstGeom prst="rect">
            <a:avLst/>
          </a:prstGeom>
          <a:solidFill>
            <a:srgbClr val="FAFCA2"/>
          </a:solidFill>
          <a:ln w="9525">
            <a:noFill/>
            <a:miter lim="800000"/>
            <a:headEnd/>
            <a:tailEnd/>
          </a:ln>
        </p:spPr>
        <p:txBody>
          <a:bodyPr>
            <a:spAutoFit/>
          </a:bodyPr>
          <a:lstStyle/>
          <a:p>
            <a:pPr>
              <a:spcBef>
                <a:spcPct val="50000"/>
              </a:spcBef>
            </a:pPr>
            <a:r>
              <a:rPr lang="en-US" sz="2800" b="1">
                <a:latin typeface="Times New Roman" pitchFamily="18" charset="0"/>
                <a:cs typeface="Times New Roman" pitchFamily="18" charset="0"/>
              </a:rPr>
              <a:t>Hướng dẫn hoạt động tiếp theo:</a:t>
            </a:r>
          </a:p>
          <a:p>
            <a:pPr>
              <a:spcBef>
                <a:spcPct val="50000"/>
              </a:spcBef>
            </a:pPr>
            <a:r>
              <a:rPr lang="en-US" sz="2800">
                <a:latin typeface="Times New Roman" pitchFamily="18" charset="0"/>
                <a:cs typeface="Times New Roman" pitchFamily="18" charset="0"/>
              </a:rPr>
              <a:t>- Về nhà làm bài tập 3 SGK trang 58. </a:t>
            </a:r>
          </a:p>
          <a:p>
            <a:pPr>
              <a:spcBef>
                <a:spcPct val="50000"/>
              </a:spcBef>
            </a:pPr>
            <a:r>
              <a:rPr lang="en-US" sz="2800">
                <a:latin typeface="Times New Roman" pitchFamily="18" charset="0"/>
                <a:cs typeface="Times New Roman" pitchFamily="18" charset="0"/>
              </a:rPr>
              <a:t>- Viết đoạn văn có sử dụng phép nhân hóa</a:t>
            </a:r>
            <a:r>
              <a:rPr lang="vi-VN" sz="2800">
                <a:latin typeface="Times New Roman" pitchFamily="18" charset="0"/>
                <a:cs typeface="Times New Roman" pitchFamily="18" charset="0"/>
              </a:rPr>
              <a:t>.</a:t>
            </a:r>
            <a:endParaRPr lang="en-US" sz="2800">
              <a:latin typeface="Times New Roman" pitchFamily="18" charset="0"/>
              <a:cs typeface="Times New Roman" pitchFamily="18" charset="0"/>
            </a:endParaRPr>
          </a:p>
          <a:p>
            <a:pPr>
              <a:spcBef>
                <a:spcPct val="50000"/>
              </a:spcBef>
            </a:pPr>
            <a:r>
              <a:rPr lang="en-US" sz="2800">
                <a:latin typeface="Times New Roman" pitchFamily="18" charset="0"/>
                <a:cs typeface="Times New Roman" pitchFamily="18" charset="0"/>
              </a:rPr>
              <a:t>- Chuẩn bị bài Ẩn dụ.</a:t>
            </a:r>
            <a:endParaRPr lang="vi-VN" sz="280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975" y="985838"/>
            <a:ext cx="4014788" cy="5130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60325" lvl="2" fontAlgn="auto">
              <a:lnSpc>
                <a:spcPct val="90000"/>
              </a:lnSpc>
              <a:spcBef>
                <a:spcPct val="20000"/>
              </a:spcBef>
              <a:spcAft>
                <a:spcPts val="0"/>
              </a:spcAft>
              <a:buClr>
                <a:schemeClr val="tx2"/>
              </a:buClr>
              <a:buSzPct val="70000"/>
              <a:tabLst>
                <a:tab pos="60325" algn="l"/>
              </a:tabLst>
              <a:defRPr/>
            </a:pPr>
            <a:r>
              <a:rPr lang="en-US" sz="2600" b="1" dirty="0" err="1">
                <a:latin typeface="Times New Roman" panose="02020603050405020304" pitchFamily="18" charset="0"/>
                <a:cs typeface="Times New Roman" panose="02020603050405020304" pitchFamily="18" charset="0"/>
              </a:rPr>
              <a:t>Ví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dụ</a:t>
            </a:r>
            <a:r>
              <a:rPr lang="en-US" sz="2600" b="1" dirty="0">
                <a:latin typeface="Times New Roman" panose="02020603050405020304" pitchFamily="18" charset="0"/>
                <a:cs typeface="Times New Roman" panose="02020603050405020304" pitchFamily="18" charset="0"/>
              </a:rPr>
              <a:t> 1:</a:t>
            </a:r>
          </a:p>
          <a:p>
            <a:pPr lvl="2" fontAlgn="auto">
              <a:lnSpc>
                <a:spcPct val="90000"/>
              </a:lnSpc>
              <a:spcBef>
                <a:spcPct val="20000"/>
              </a:spcBef>
              <a:spcAft>
                <a:spcPts val="0"/>
              </a:spcAft>
              <a:buClr>
                <a:schemeClr val="tx2"/>
              </a:buClr>
              <a:buSzPct val="70000"/>
              <a:defRPr/>
            </a:pP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trời</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err="1">
                <a:latin typeface="Times New Roman" panose="02020603050405020304" pitchFamily="18" charset="0"/>
                <a:cs typeface="Times New Roman" panose="02020603050405020304" pitchFamily="18" charset="0"/>
              </a:rPr>
              <a:t>Mặc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đen</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a:latin typeface="Times New Roman" panose="02020603050405020304" pitchFamily="18" charset="0"/>
                <a:cs typeface="Times New Roman" panose="02020603050405020304" pitchFamily="18" charset="0"/>
              </a:rPr>
              <a:t>Ra </a:t>
            </a:r>
            <a:r>
              <a:rPr lang="en-US" sz="2600" dirty="0" err="1">
                <a:latin typeface="Times New Roman" panose="02020603050405020304" pitchFamily="18" charset="0"/>
                <a:cs typeface="Times New Roman" panose="02020603050405020304" pitchFamily="18" charset="0"/>
              </a:rPr>
              <a:t>trận</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err="1">
                <a:latin typeface="Times New Roman" panose="02020603050405020304" pitchFamily="18" charset="0"/>
                <a:cs typeface="Times New Roman" panose="02020603050405020304" pitchFamily="18" charset="0"/>
              </a:rPr>
              <a:t>Muôn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nghìn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cây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mía</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err="1">
                <a:latin typeface="Times New Roman" panose="02020603050405020304" pitchFamily="18" charset="0"/>
                <a:cs typeface="Times New Roman" panose="02020603050405020304" pitchFamily="18" charset="0"/>
              </a:rPr>
              <a:t>Múa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gươm</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err="1">
                <a:latin typeface="Times New Roman" panose="02020603050405020304" pitchFamily="18" charset="0"/>
                <a:cs typeface="Times New Roman" panose="02020603050405020304" pitchFamily="18" charset="0"/>
              </a:rPr>
              <a:t>Kiến</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err="1">
                <a:latin typeface="Times New Roman" panose="02020603050405020304" pitchFamily="18" charset="0"/>
                <a:cs typeface="Times New Roman" panose="02020603050405020304" pitchFamily="18" charset="0"/>
              </a:rPr>
              <a: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quân</a:t>
            </a:r>
            <a:endParaRPr lang="en-US" sz="2600" dirty="0">
              <a:latin typeface="Times New Roman" panose="02020603050405020304" pitchFamily="18" charset="0"/>
              <a:cs typeface="Times New Roman" panose="02020603050405020304" pitchFamily="18" charset="0"/>
            </a:endParaRPr>
          </a:p>
          <a:p>
            <a:pPr lvl="2" fontAlgn="auto">
              <a:lnSpc>
                <a:spcPct val="90000"/>
              </a:lnSpc>
              <a:spcBef>
                <a:spcPct val="20000"/>
              </a:spcBef>
              <a:spcAft>
                <a:spcPts val="0"/>
              </a:spcAft>
              <a:buClr>
                <a:schemeClr val="tx2"/>
              </a:buClr>
              <a:buSzPct val="70000"/>
              <a:defRPr/>
            </a:pPr>
            <a:r>
              <a:rPr lang="en-US" sz="2600" dirty="0" err="1">
                <a:latin typeface="Times New Roman" panose="02020603050405020304" pitchFamily="18" charset="0"/>
                <a:cs typeface="Times New Roman" panose="02020603050405020304" pitchFamily="18" charset="0"/>
              </a:rPr>
              <a:t>Đầy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đường</a:t>
            </a:r>
            <a:r>
              <a:rPr lang="en-US" sz="2600" dirty="0">
                <a:latin typeface="Times New Roman" panose="02020603050405020304" pitchFamily="18" charset="0"/>
                <a:cs typeface="Times New Roman" panose="02020603050405020304" pitchFamily="18" charset="0"/>
              </a:rPr>
              <a:t>.”</a:t>
            </a:r>
          </a:p>
        </p:txBody>
      </p:sp>
      <p:sp>
        <p:nvSpPr>
          <p:cNvPr id="7" name="Text Box 7"/>
          <p:cNvSpPr txBox="1">
            <a:spLocks noChangeArrowheads="1"/>
          </p:cNvSpPr>
          <p:nvPr/>
        </p:nvSpPr>
        <p:spPr bwMode="auto">
          <a:xfrm>
            <a:off x="4365625" y="1906588"/>
            <a:ext cx="1600200" cy="2800350"/>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Ông trời</a:t>
            </a:r>
          </a:p>
          <a:p>
            <a:endParaRPr lang="en-US" sz="2400">
              <a:latin typeface="Times New Roman" pitchFamily="18" charset="0"/>
              <a:cs typeface="Times New Roman" pitchFamily="18" charset="0"/>
            </a:endParaRPr>
          </a:p>
          <a:p>
            <a:endParaRPr lang="en-US" sz="3200">
              <a:latin typeface="Times New Roman" pitchFamily="18" charset="0"/>
              <a:cs typeface="Times New Roman" pitchFamily="18" charset="0"/>
            </a:endParaRPr>
          </a:p>
          <a:p>
            <a:r>
              <a:rPr lang="en-US" sz="2400">
                <a:latin typeface="Times New Roman" pitchFamily="18" charset="0"/>
                <a:cs typeface="Times New Roman" pitchFamily="18" charset="0"/>
              </a:rPr>
              <a:t>Mía</a:t>
            </a:r>
          </a:p>
          <a:p>
            <a:endParaRPr lang="en-US" sz="2400">
              <a:latin typeface="Times New Roman" pitchFamily="18" charset="0"/>
              <a:cs typeface="Times New Roman" pitchFamily="18" charset="0"/>
            </a:endParaRP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Kiến</a:t>
            </a:r>
          </a:p>
        </p:txBody>
      </p:sp>
      <p:sp>
        <p:nvSpPr>
          <p:cNvPr id="10" name="AutoShape 27"/>
          <p:cNvSpPr>
            <a:spLocks/>
          </p:cNvSpPr>
          <p:nvPr/>
        </p:nvSpPr>
        <p:spPr bwMode="auto">
          <a:xfrm>
            <a:off x="5572125" y="1687513"/>
            <a:ext cx="284163" cy="844550"/>
          </a:xfrm>
          <a:prstGeom prst="leftBrace">
            <a:avLst>
              <a:gd name="adj1" fmla="val 19690"/>
              <a:gd name="adj2" fmla="val 50000"/>
            </a:avLst>
          </a:prstGeom>
          <a:noFill/>
          <a:ln w="38100">
            <a:solidFill>
              <a:srgbClr val="FF6600"/>
            </a:solidFill>
            <a:round/>
            <a:headEnd/>
            <a:tailEnd/>
          </a:ln>
        </p:spPr>
        <p:txBody>
          <a:bodyPr wrap="none" anchor="ctr"/>
          <a:lstStyle/>
          <a:p>
            <a:endParaRPr lang="en-US" sz="2400">
              <a:latin typeface="Times New Roman" pitchFamily="18" charset="0"/>
              <a:cs typeface="Times New Roman" pitchFamily="18" charset="0"/>
            </a:endParaRPr>
          </a:p>
        </p:txBody>
      </p:sp>
      <p:sp>
        <p:nvSpPr>
          <p:cNvPr id="11" name="Text Box 20"/>
          <p:cNvSpPr txBox="1">
            <a:spLocks noChangeArrowheads="1"/>
          </p:cNvSpPr>
          <p:nvPr/>
        </p:nvSpPr>
        <p:spPr bwMode="auto">
          <a:xfrm>
            <a:off x="6118225" y="1343025"/>
            <a:ext cx="1828800" cy="335597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Mặc áo giáp</a:t>
            </a:r>
          </a:p>
          <a:p>
            <a:endParaRPr lang="en-US" sz="2400">
              <a:latin typeface="Times New Roman" pitchFamily="18" charset="0"/>
              <a:cs typeface="Times New Roman" pitchFamily="18" charset="0"/>
            </a:endParaRPr>
          </a:p>
          <a:p>
            <a:endParaRPr lang="en-US" sz="2000">
              <a:latin typeface="Times New Roman" pitchFamily="18" charset="0"/>
              <a:cs typeface="Times New Roman" pitchFamily="18" charset="0"/>
            </a:endParaRPr>
          </a:p>
          <a:p>
            <a:r>
              <a:rPr lang="en-US" sz="2400">
                <a:latin typeface="Times New Roman" pitchFamily="18" charset="0"/>
                <a:cs typeface="Times New Roman" pitchFamily="18" charset="0"/>
              </a:rPr>
              <a:t>Ra trận</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Múa gươm</a:t>
            </a:r>
          </a:p>
          <a:p>
            <a:endParaRPr lang="en-US" sz="2400">
              <a:latin typeface="Times New Roman" pitchFamily="18" charset="0"/>
              <a:cs typeface="Times New Roman" pitchFamily="18" charset="0"/>
            </a:endParaRP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Hành quân</a:t>
            </a:r>
          </a:p>
        </p:txBody>
      </p:sp>
      <p:sp>
        <p:nvSpPr>
          <p:cNvPr id="13" name="Line 28"/>
          <p:cNvSpPr>
            <a:spLocks noChangeShapeType="1"/>
          </p:cNvSpPr>
          <p:nvPr/>
        </p:nvSpPr>
        <p:spPr bwMode="auto">
          <a:xfrm>
            <a:off x="5256213" y="4441825"/>
            <a:ext cx="762000" cy="0"/>
          </a:xfrm>
          <a:prstGeom prst="line">
            <a:avLst/>
          </a:prstGeom>
          <a:noFill/>
          <a:ln w="38100">
            <a:solidFill>
              <a:srgbClr val="FF6600"/>
            </a:solidFill>
            <a:round/>
            <a:headEnd/>
            <a:tailEnd type="triangle" w="med" len="med"/>
          </a:ln>
        </p:spPr>
        <p:txBody>
          <a:bodyPr/>
          <a:lstStyle/>
          <a:p>
            <a:endParaRPr lang="en-US"/>
          </a:p>
        </p:txBody>
      </p:sp>
      <p:sp>
        <p:nvSpPr>
          <p:cNvPr id="14" name="Line 28"/>
          <p:cNvSpPr>
            <a:spLocks noChangeShapeType="1"/>
          </p:cNvSpPr>
          <p:nvPr/>
        </p:nvSpPr>
        <p:spPr bwMode="auto">
          <a:xfrm>
            <a:off x="5248275" y="3394075"/>
            <a:ext cx="762000" cy="0"/>
          </a:xfrm>
          <a:prstGeom prst="line">
            <a:avLst/>
          </a:prstGeom>
          <a:noFill/>
          <a:ln w="38100">
            <a:solidFill>
              <a:srgbClr val="FF6600"/>
            </a:solidFill>
            <a:round/>
            <a:headEnd/>
            <a:tailEnd type="triangle" w="med" len="med"/>
          </a:ln>
        </p:spPr>
        <p:txBody>
          <a:bodyPr/>
          <a:lstStyle/>
          <a:p>
            <a:endParaRPr lang="en-US"/>
          </a:p>
        </p:txBody>
      </p:sp>
      <p:sp>
        <p:nvSpPr>
          <p:cNvPr id="17" name="AutoShape 23"/>
          <p:cNvSpPr>
            <a:spLocks/>
          </p:cNvSpPr>
          <p:nvPr/>
        </p:nvSpPr>
        <p:spPr bwMode="auto">
          <a:xfrm>
            <a:off x="8075613" y="1281113"/>
            <a:ext cx="381000" cy="3484562"/>
          </a:xfrm>
          <a:prstGeom prst="rightBrace">
            <a:avLst>
              <a:gd name="adj1" fmla="val 53351"/>
              <a:gd name="adj2" fmla="val 50000"/>
            </a:avLst>
          </a:prstGeom>
          <a:noFill/>
          <a:ln w="38100">
            <a:solidFill>
              <a:srgbClr val="FF6600"/>
            </a:solidFill>
            <a:round/>
            <a:headEnd/>
            <a:tailEnd/>
          </a:ln>
        </p:spPr>
        <p:txBody>
          <a:bodyPr wrap="none" anchor="ctr"/>
          <a:lstStyle/>
          <a:p>
            <a:endParaRPr lang="en-US">
              <a:latin typeface="Times New Roman" pitchFamily="18" charset="0"/>
              <a:cs typeface="Times New Roman" pitchFamily="18" charset="0"/>
            </a:endParaRPr>
          </a:p>
        </p:txBody>
      </p:sp>
      <p:sp>
        <p:nvSpPr>
          <p:cNvPr id="18" name="Text Box 24"/>
          <p:cNvSpPr txBox="1">
            <a:spLocks noChangeArrowheads="1"/>
          </p:cNvSpPr>
          <p:nvPr/>
        </p:nvSpPr>
        <p:spPr bwMode="auto">
          <a:xfrm>
            <a:off x="8531225" y="1735138"/>
            <a:ext cx="2476500" cy="1816100"/>
          </a:xfrm>
          <a:prstGeom prst="rect">
            <a:avLst/>
          </a:prstGeom>
          <a:solidFill>
            <a:schemeClr val="bg1"/>
          </a:solidFill>
          <a:ln w="28575">
            <a:solidFill>
              <a:srgbClr val="FF6600"/>
            </a:solidFill>
            <a:miter lim="800000"/>
            <a:headEnd/>
            <a:tailEnd/>
          </a:ln>
        </p:spPr>
        <p:txBody>
          <a:bodyPr>
            <a:spAutoFit/>
          </a:bodyPr>
          <a:lstStyle/>
          <a:p>
            <a:r>
              <a:rPr lang="en-US" sz="2800">
                <a:latin typeface="Times New Roman" pitchFamily="18" charset="0"/>
                <a:cs typeface="Times New Roman" pitchFamily="18" charset="0"/>
              </a:rPr>
              <a:t>Dùng từ ngữ</a:t>
            </a:r>
          </a:p>
          <a:p>
            <a:r>
              <a:rPr lang="en-US" sz="2800">
                <a:latin typeface="Times New Roman" pitchFamily="18" charset="0"/>
                <a:cs typeface="Times New Roman" pitchFamily="18" charset="0"/>
              </a:rPr>
              <a:t>gọi, tả người để</a:t>
            </a:r>
          </a:p>
          <a:p>
            <a:r>
              <a:rPr lang="en-US" sz="2800">
                <a:latin typeface="Times New Roman" pitchFamily="18" charset="0"/>
                <a:cs typeface="Times New Roman" pitchFamily="18" charset="0"/>
              </a:rPr>
              <a:t>gọi tả con vật, cây cối</a:t>
            </a:r>
          </a:p>
        </p:txBody>
      </p:sp>
      <p:sp>
        <p:nvSpPr>
          <p:cNvPr id="3" name="Up Arrow Callout 2"/>
          <p:cNvSpPr/>
          <p:nvPr/>
        </p:nvSpPr>
        <p:spPr>
          <a:xfrm>
            <a:off x="8783638" y="3738563"/>
            <a:ext cx="1973262" cy="1069975"/>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err="1">
                <a:solidFill>
                  <a:schemeClr val="tx1"/>
                </a:solidFill>
              </a:rPr>
              <a:t>Nhân</a:t>
            </a:r>
            <a:r>
              <a:rPr lang="en-US" sz="3600" dirty="0">
                <a:solidFill>
                  <a:schemeClr val="tx1"/>
                </a:solidFill>
              </a:rPr>
              <a:t> </a:t>
            </a:r>
            <a:r>
              <a:rPr lang="en-US" sz="3600" dirty="0" err="1">
                <a:solidFill>
                  <a:schemeClr val="tx1"/>
                </a:solidFill>
              </a:rPr>
              <a:t>hóa</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heckerboard(across)">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checkerboard(across)">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checkerboard(across)">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0" grpId="0" animBg="1"/>
      <p:bldP spid="11" grpId="0"/>
      <p:bldP spid="13" grpId="0" animBg="1"/>
      <p:bldP spid="14" grpId="0" animBg="1"/>
      <p:bldP spid="17" grpId="0" animBg="1"/>
      <p:bldP spid="18"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descr="AG00218_"/>
          <p:cNvPicPr>
            <a:picLocks noChangeAspect="1" noChangeArrowheads="1" noCrop="1"/>
          </p:cNvPicPr>
          <p:nvPr/>
        </p:nvPicPr>
        <p:blipFill>
          <a:blip r:embed="rId2"/>
          <a:srcRect/>
          <a:stretch>
            <a:fillRect/>
          </a:stretch>
        </p:blipFill>
        <p:spPr bwMode="auto">
          <a:xfrm rot="4764760" flipH="1">
            <a:off x="51594" y="1242219"/>
            <a:ext cx="533400" cy="547688"/>
          </a:xfrm>
          <a:prstGeom prst="rect">
            <a:avLst/>
          </a:prstGeom>
          <a:noFill/>
          <a:ln w="9525">
            <a:noFill/>
            <a:miter lim="800000"/>
            <a:headEnd/>
            <a:tailEnd/>
          </a:ln>
        </p:spPr>
      </p:pic>
      <p:sp>
        <p:nvSpPr>
          <p:cNvPr id="11" name="TextBox 10"/>
          <p:cNvSpPr txBox="1">
            <a:spLocks noChangeArrowheads="1"/>
          </p:cNvSpPr>
          <p:nvPr/>
        </p:nvSpPr>
        <p:spPr bwMode="auto">
          <a:xfrm>
            <a:off x="6654800" y="5461000"/>
            <a:ext cx="4378325" cy="457200"/>
          </a:xfrm>
          <a:prstGeom prst="rect">
            <a:avLst/>
          </a:prstGeom>
          <a:noFill/>
          <a:ln w="9525">
            <a:noFill/>
            <a:miter lim="800000"/>
            <a:headEnd/>
            <a:tailEnd/>
          </a:ln>
        </p:spPr>
        <p:txBody>
          <a:bodyPr>
            <a:spAutoFit/>
          </a:bodyPr>
          <a:lstStyle/>
          <a:p>
            <a:endParaRPr lang="en-US" sz="2400">
              <a:solidFill>
                <a:srgbClr val="200BBD"/>
              </a:solidFill>
              <a:latin typeface="Times New Roman" pitchFamily="18" charset="0"/>
              <a:cs typeface="Times New Roman" pitchFamily="18" charset="0"/>
            </a:endParaRPr>
          </a:p>
        </p:txBody>
      </p:sp>
      <p:sp>
        <p:nvSpPr>
          <p:cNvPr id="14" name="TextBox 13"/>
          <p:cNvSpPr txBox="1">
            <a:spLocks noChangeArrowheads="1"/>
          </p:cNvSpPr>
          <p:nvPr/>
        </p:nvSpPr>
        <p:spPr bwMode="auto">
          <a:xfrm>
            <a:off x="903288" y="5111750"/>
            <a:ext cx="5076825" cy="366713"/>
          </a:xfrm>
          <a:prstGeom prst="rect">
            <a:avLst/>
          </a:prstGeom>
          <a:noFill/>
          <a:ln w="9525">
            <a:noFill/>
            <a:miter lim="800000"/>
            <a:headEnd/>
            <a:tailEnd/>
          </a:ln>
        </p:spPr>
        <p:txBody>
          <a:bodyPr>
            <a:spAutoFit/>
          </a:bodyPr>
          <a:lstStyle/>
          <a:p>
            <a:r>
              <a:rPr lang="en-US" i="1">
                <a:solidFill>
                  <a:srgbClr val="FF0000"/>
                </a:solidFill>
                <a:latin typeface="Times New Roman" pitchFamily="18" charset="0"/>
                <a:cs typeface="Times New Roman" pitchFamily="18" charset="0"/>
              </a:rPr>
              <a:t> </a:t>
            </a:r>
            <a:endParaRPr lang="en-US" sz="2400">
              <a:solidFill>
                <a:srgbClr val="200BBD"/>
              </a:solidFill>
              <a:latin typeface="Times New Roman" pitchFamily="18" charset="0"/>
              <a:cs typeface="Times New Roman" pitchFamily="18" charset="0"/>
            </a:endParaRPr>
          </a:p>
        </p:txBody>
      </p:sp>
      <p:sp>
        <p:nvSpPr>
          <p:cNvPr id="21522" name="TextBox 1"/>
          <p:cNvSpPr txBox="1">
            <a:spLocks noChangeArrowheads="1"/>
          </p:cNvSpPr>
          <p:nvPr/>
        </p:nvSpPr>
        <p:spPr bwMode="auto">
          <a:xfrm>
            <a:off x="1203325" y="777875"/>
            <a:ext cx="9396413" cy="457200"/>
          </a:xfrm>
          <a:prstGeom prst="rect">
            <a:avLst/>
          </a:prstGeom>
          <a:noFill/>
          <a:ln w="9525">
            <a:noFill/>
            <a:miter lim="800000"/>
            <a:headEnd/>
            <a:tailEnd/>
          </a:ln>
        </p:spPr>
        <p:txBody>
          <a:bodyPr>
            <a:spAutoFit/>
          </a:bodyPr>
          <a:lstStyle/>
          <a:p>
            <a:endParaRPr lang="en-US" sz="2400" b="1">
              <a:latin typeface="Times New Roman" pitchFamily="18" charset="0"/>
              <a:cs typeface="Times New Roman" pitchFamily="18" charset="0"/>
            </a:endParaRPr>
          </a:p>
        </p:txBody>
      </p:sp>
      <p:sp>
        <p:nvSpPr>
          <p:cNvPr id="21528" name="Text Box 24"/>
          <p:cNvSpPr txBox="1">
            <a:spLocks noChangeArrowheads="1"/>
          </p:cNvSpPr>
          <p:nvPr/>
        </p:nvSpPr>
        <p:spPr bwMode="auto">
          <a:xfrm>
            <a:off x="2406650" y="1431925"/>
            <a:ext cx="6773863" cy="366713"/>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21576" name="Group 72"/>
          <p:cNvGraphicFramePr>
            <a:graphicFrameLocks noGrp="1"/>
          </p:cNvGraphicFramePr>
          <p:nvPr/>
        </p:nvGraphicFramePr>
        <p:xfrm>
          <a:off x="1020763" y="673100"/>
          <a:ext cx="10593387" cy="3510344"/>
        </p:xfrm>
        <a:graphic>
          <a:graphicData uri="http://schemas.openxmlformats.org/drawingml/2006/table">
            <a:tbl>
              <a:tblPr/>
              <a:tblGrid>
                <a:gridCol w="3724275"/>
                <a:gridCol w="6869112"/>
              </a:tblGrid>
              <a:tr h="22066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Ví dụ 2: So sánh hai cách diễn đạt sau, cách diễn đạt nào hay hơn?</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47688">
                <a:tc>
                  <a:txBody>
                    <a:bodyPr/>
                    <a:lstStyle/>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Cách diễn đạt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Cách diễn đạt 2</a:t>
                      </a:r>
                      <a:endParaRPr kumimoji="0" lang="en-US" sz="1800" b="0" i="0" u="none" strike="noStrike" cap="none" normalizeH="0" baseline="0" smtClean="0">
                        <a:ln>
                          <a:noFill/>
                        </a:ln>
                        <a:solidFill>
                          <a:schemeClr val="tx1"/>
                        </a:solidFill>
                        <a:effectLst/>
                        <a:latin typeface="Tw Cen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44725">
                <a:tc>
                  <a:txBody>
                    <a:bodyPr/>
                    <a:lstStyle/>
                    <a:p>
                      <a:pPr marL="0" marR="0" lvl="0" indent="0" algn="l" defTabSz="914400" rtl="0" eaLnBrk="0" fontAlgn="base" latinLnBrk="0" hangingPunct="0">
                        <a:lnSpc>
                          <a:spcPct val="60000"/>
                        </a:lnSpc>
                        <a:spcBef>
                          <a:spcPct val="5000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Ông trời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Mặc áo giáp đen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Ra trận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Muôn nghìn cây mía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Múa gươm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Kiến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Hành quân </a:t>
                      </a:r>
                    </a:p>
                    <a:p>
                      <a:pPr marL="0" marR="0" lvl="0" indent="0" algn="l" defTabSz="914400" rtl="0" eaLnBrk="0" fontAlgn="base" latinLnBrk="0" hangingPunct="0">
                        <a:lnSpc>
                          <a:spcPct val="40000"/>
                        </a:lnSpc>
                        <a:spcBef>
                          <a:spcPct val="4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Đầy đường</a:t>
                      </a:r>
                      <a:endParaRPr kumimoji="0" lang="en-US" sz="1800" b="0" i="0" u="none" strike="noStrike" cap="none" normalizeH="0" baseline="0" smtClean="0">
                        <a:ln>
                          <a:noFill/>
                        </a:ln>
                        <a:solidFill>
                          <a:schemeClr val="tx1"/>
                        </a:solidFill>
                        <a:effectLst/>
                        <a:latin typeface="Tw Cen MT"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w Cen MT" pitchFamily="34" charset="0"/>
                          <a:cs typeface="Arial" charset="0"/>
                        </a:rPr>
                        <a:t>- </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Bầu trời đầy mây đen.</a:t>
                      </a:r>
                    </a:p>
                    <a:p>
                      <a:pPr marL="0" marR="0" lvl="0" indent="0" algn="l" defTabSz="914400" rtl="0" eaLnBrk="0" fontAlgn="base" latinLnBrk="0" hangingPunct="0">
                        <a:lnSpc>
                          <a:spcPct val="100000"/>
                        </a:lnSpc>
                        <a:spcBef>
                          <a:spcPct val="50000"/>
                        </a:spcBef>
                        <a:spcAft>
                          <a:spcPct val="0"/>
                        </a:spcAft>
                        <a:buClrTx/>
                        <a:buSzTx/>
                        <a:buFontTx/>
                        <a:buChar char="-"/>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Muôn nghìn cây mía ngả nghiêng, lá bay phấp phới.</a:t>
                      </a:r>
                    </a:p>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Kiến bò đầy đường</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w Cen MT" pitchFamily="34" charset="0"/>
                        <a:cs typeface="Arial" charset="0"/>
                      </a:endParaRPr>
                    </a:p>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endParaRPr kumimoji="0" lang="en-US" sz="1800" b="0" i="0" u="none" strike="noStrike" cap="none" normalizeH="0" baseline="0" smtClean="0">
                        <a:ln>
                          <a:noFill/>
                        </a:ln>
                        <a:solidFill>
                          <a:schemeClr val="tx1"/>
                        </a:solidFill>
                        <a:effectLst/>
                        <a:latin typeface="Tw Cen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3"/>
          <p:cNvSpPr txBox="1">
            <a:spLocks noChangeArrowheads="1"/>
          </p:cNvSpPr>
          <p:nvPr/>
        </p:nvSpPr>
        <p:spPr bwMode="auto">
          <a:xfrm>
            <a:off x="1589088" y="4341813"/>
            <a:ext cx="5076825" cy="366712"/>
          </a:xfrm>
          <a:prstGeom prst="rect">
            <a:avLst/>
          </a:prstGeom>
          <a:noFill/>
          <a:ln w="9525">
            <a:noFill/>
            <a:miter lim="800000"/>
            <a:headEnd/>
            <a:tailEnd/>
          </a:ln>
        </p:spPr>
        <p:txBody>
          <a:bodyPr>
            <a:spAutoFit/>
          </a:bodyPr>
          <a:lstStyle/>
          <a:p>
            <a:r>
              <a:rPr lang="en-US" i="1">
                <a:solidFill>
                  <a:srgbClr val="FF0000"/>
                </a:solidFill>
                <a:latin typeface="Times New Roman" pitchFamily="18" charset="0"/>
                <a:cs typeface="Times New Roman" pitchFamily="18" charset="0"/>
              </a:rPr>
              <a:t> </a:t>
            </a:r>
            <a:endParaRPr lang="en-US" sz="2400">
              <a:solidFill>
                <a:srgbClr val="200BBD"/>
              </a:solidFill>
              <a:latin typeface="Times New Roman" pitchFamily="18" charset="0"/>
              <a:cs typeface="Times New Roman" pitchFamily="18" charset="0"/>
            </a:endParaRPr>
          </a:p>
        </p:txBody>
      </p:sp>
      <p:graphicFrame>
        <p:nvGraphicFramePr>
          <p:cNvPr id="21614" name="Group 110"/>
          <p:cNvGraphicFramePr>
            <a:graphicFrameLocks noGrp="1"/>
          </p:cNvGraphicFramePr>
          <p:nvPr/>
        </p:nvGraphicFramePr>
        <p:xfrm>
          <a:off x="974725" y="4895850"/>
          <a:ext cx="8669338" cy="1239838"/>
        </p:xfrm>
        <a:graphic>
          <a:graphicData uri="http://schemas.openxmlformats.org/drawingml/2006/table">
            <a:tbl>
              <a:tblPr/>
              <a:tblGrid>
                <a:gridCol w="3802063"/>
                <a:gridCol w="4867275"/>
              </a:tblGrid>
              <a:tr h="1239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Miêu tả bầu trời trước cơn mưa  trở nên sống động, gần gũi với con người.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Chỉ có tính chất miêu tả, tường thuật, một cách khách quan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Down Arrow 12"/>
          <p:cNvSpPr/>
          <p:nvPr/>
        </p:nvSpPr>
        <p:spPr>
          <a:xfrm>
            <a:off x="3094038" y="4179888"/>
            <a:ext cx="346075" cy="554037"/>
          </a:xfrm>
          <a:prstGeom prst="downArrow">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12" name="Down Arrow 11"/>
          <p:cNvSpPr/>
          <p:nvPr/>
        </p:nvSpPr>
        <p:spPr>
          <a:xfrm>
            <a:off x="5986463" y="4203700"/>
            <a:ext cx="342900" cy="593725"/>
          </a:xfrm>
          <a:prstGeom prst="downArrow">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576"/>
                                        </p:tgtEl>
                                        <p:attrNameLst>
                                          <p:attrName>style.visibility</p:attrName>
                                        </p:attrNameLst>
                                      </p:cBhvr>
                                      <p:to>
                                        <p:strVal val="visible"/>
                                      </p:to>
                                    </p:set>
                                    <p:animEffect transition="in" filter="checkerboard(across)">
                                      <p:cBhvr>
                                        <p:cTn id="7" dur="500"/>
                                        <p:tgtEl>
                                          <p:spTgt spid="2157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1614"/>
                                        </p:tgtEl>
                                        <p:attrNameLst>
                                          <p:attrName>style.visibility</p:attrName>
                                        </p:attrNameLst>
                                      </p:cBhvr>
                                      <p:to>
                                        <p:strVal val="visible"/>
                                      </p:to>
                                    </p:set>
                                    <p:animEffect transition="in" filter="checkerboard(across)">
                                      <p:cBhvr>
                                        <p:cTn id="20" dur="500"/>
                                        <p:tgtEl>
                                          <p:spTgt spid="21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646238" y="890588"/>
            <a:ext cx="7966075" cy="2860675"/>
          </a:xfrm>
          <a:prstGeom prst="rect">
            <a:avLst/>
          </a:prstGeom>
          <a:noFill/>
          <a:ln w="9525">
            <a:noFill/>
            <a:miter lim="800000"/>
            <a:headEnd/>
            <a:tailEnd/>
          </a:ln>
        </p:spPr>
        <p:txBody>
          <a:bodyPr>
            <a:spAutoFit/>
          </a:bodyPr>
          <a:lstStyle/>
          <a:p>
            <a:r>
              <a:rPr lang="en-US" sz="2400" b="1">
                <a:latin typeface="Times New Roman" pitchFamily="18" charset="0"/>
              </a:rPr>
              <a:t>Ví dụ: Phép nhân hóa trong đoạn thơ sau có tác dụng gì?</a:t>
            </a:r>
          </a:p>
          <a:p>
            <a:endParaRPr lang="en-US" sz="1400" b="1">
              <a:latin typeface="Times New Roman" pitchFamily="18" charset="0"/>
            </a:endParaRPr>
          </a:p>
          <a:p>
            <a:r>
              <a:rPr lang="en-US" sz="2400">
                <a:latin typeface="Times New Roman" pitchFamily="18" charset="0"/>
              </a:rPr>
              <a:t>          </a:t>
            </a:r>
            <a:r>
              <a:rPr lang="en-US" sz="2400" u="sng">
                <a:latin typeface="Times New Roman" pitchFamily="18" charset="0"/>
              </a:rPr>
              <a:t>Cái trống </a:t>
            </a:r>
            <a:r>
              <a:rPr lang="en-US" sz="2400">
                <a:latin typeface="Times New Roman" pitchFamily="18" charset="0"/>
              </a:rPr>
              <a:t>trường em</a:t>
            </a:r>
          </a:p>
          <a:p>
            <a:r>
              <a:rPr lang="en-US" sz="2400">
                <a:latin typeface="Times New Roman" pitchFamily="18" charset="0"/>
              </a:rPr>
              <a:t>          Mùa hè cũng nghỉ</a:t>
            </a:r>
          </a:p>
          <a:p>
            <a:r>
              <a:rPr lang="en-US" sz="2400">
                <a:latin typeface="Times New Roman" pitchFamily="18" charset="0"/>
              </a:rPr>
              <a:t>          Suốt ba tháng liền</a:t>
            </a:r>
          </a:p>
          <a:p>
            <a:r>
              <a:rPr lang="en-US" sz="2400">
                <a:latin typeface="Times New Roman" pitchFamily="18" charset="0"/>
              </a:rPr>
              <a:t>          Trống nằm </a:t>
            </a:r>
            <a:r>
              <a:rPr lang="en-US" sz="2400" u="sng">
                <a:latin typeface="Times New Roman" pitchFamily="18" charset="0"/>
              </a:rPr>
              <a:t>ngẫm nghĩ</a:t>
            </a:r>
          </a:p>
          <a:p>
            <a:r>
              <a:rPr lang="en-US" sz="2400">
                <a:latin typeface="Times New Roman" pitchFamily="18" charset="0"/>
              </a:rPr>
              <a:t>          </a:t>
            </a:r>
            <a:r>
              <a:rPr lang="en-US" sz="2400" u="sng">
                <a:latin typeface="Times New Roman" pitchFamily="18" charset="0"/>
              </a:rPr>
              <a:t>Buồn</a:t>
            </a:r>
            <a:r>
              <a:rPr lang="en-US" sz="2400">
                <a:latin typeface="Times New Roman" pitchFamily="18" charset="0"/>
              </a:rPr>
              <a:t> không hả trống!...</a:t>
            </a:r>
          </a:p>
          <a:p>
            <a:r>
              <a:rPr lang="en-US" sz="2400">
                <a:latin typeface="Times New Roman" pitchFamily="18" charset="0"/>
              </a:rPr>
              <a:t>                                       </a:t>
            </a:r>
            <a:r>
              <a:rPr lang="en-US" sz="2400" b="1" i="1">
                <a:latin typeface="Times New Roman" pitchFamily="18" charset="0"/>
              </a:rPr>
              <a:t>(Thanh Hào)</a:t>
            </a:r>
          </a:p>
        </p:txBody>
      </p:sp>
      <p:sp>
        <p:nvSpPr>
          <p:cNvPr id="5" name="Rectangle 4"/>
          <p:cNvSpPr/>
          <p:nvPr/>
        </p:nvSpPr>
        <p:spPr>
          <a:xfrm>
            <a:off x="1617663" y="3997325"/>
            <a:ext cx="9042400" cy="1538288"/>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r>
              <a:rPr lang="en-US" sz="2400" b="1">
                <a:solidFill>
                  <a:schemeClr val="tx1"/>
                </a:solidFill>
                <a:latin typeface="Times New Roman" pitchFamily="18" charset="0"/>
                <a:cs typeface="Times New Roman" pitchFamily="18" charset="0"/>
              </a:rPr>
              <a:t>* Tác dụng của nhân hóa:</a:t>
            </a:r>
          </a:p>
          <a:p>
            <a:pPr>
              <a:buFontTx/>
              <a:buChar char="-"/>
            </a:pPr>
            <a:r>
              <a:rPr lang="en-US" sz="2400">
                <a:solidFill>
                  <a:schemeClr val="tx1"/>
                </a:solidFill>
                <a:latin typeface="Times New Roman" pitchFamily="18" charset="0"/>
                <a:cs typeface="Times New Roman" pitchFamily="18" charset="0"/>
              </a:rPr>
              <a:t> Làm cho thế giới loài vật, cây cối, đồ vật ... gần gũi với con người.</a:t>
            </a:r>
          </a:p>
          <a:p>
            <a:r>
              <a:rPr lang="en-US" sz="2400">
                <a:solidFill>
                  <a:schemeClr val="tx1"/>
                </a:solidFill>
                <a:latin typeface="Times New Roman" pitchFamily="18" charset="0"/>
                <a:cs typeface="Times New Roman" pitchFamily="18" charset="0"/>
              </a:rPr>
              <a:t>- Biểu thị những suy nghĩ, tình cảm của con người.</a:t>
            </a:r>
          </a:p>
          <a:p>
            <a:endParaRPr lang="en-US" sz="900">
              <a:solidFill>
                <a:schemeClr val="tx1"/>
              </a:solidFill>
              <a:latin typeface="Times New Roman" pitchFamily="18" charset="0"/>
              <a:cs typeface="Times New Roman" pitchFamily="18" charset="0"/>
            </a:endParaRPr>
          </a:p>
        </p:txBody>
      </p:sp>
      <p:sp>
        <p:nvSpPr>
          <p:cNvPr id="22531" name="Rectangle 5"/>
          <p:cNvSpPr>
            <a:spLocks noChangeArrowheads="1"/>
          </p:cNvSpPr>
          <p:nvPr/>
        </p:nvSpPr>
        <p:spPr bwMode="auto">
          <a:xfrm>
            <a:off x="3390900" y="5786438"/>
            <a:ext cx="184150" cy="369887"/>
          </a:xfrm>
          <a:prstGeom prst="rect">
            <a:avLst/>
          </a:prstGeom>
          <a:noFill/>
          <a:ln w="9525">
            <a:noFill/>
            <a:miter lim="800000"/>
            <a:headEnd/>
            <a:tailEnd/>
          </a:ln>
        </p:spPr>
        <p:txBody>
          <a:bodyPr wrap="none">
            <a:spAutoFit/>
          </a:bodyPr>
          <a:lstStyle/>
          <a:p>
            <a:endParaRPr lang="en-US" b="1" i="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ChangeArrowheads="1"/>
          </p:cNvSpPr>
          <p:nvPr/>
        </p:nvSpPr>
        <p:spPr bwMode="auto">
          <a:xfrm>
            <a:off x="1287463" y="2041525"/>
            <a:ext cx="9672637" cy="2654300"/>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 Ghi nhớ:</a:t>
            </a:r>
          </a:p>
          <a:p>
            <a:endParaRPr lang="en-US" sz="1000" b="1">
              <a:latin typeface="Times New Roman" pitchFamily="18" charset="0"/>
              <a:cs typeface="Times New Roman" pitchFamily="18" charset="0"/>
            </a:endParaRPr>
          </a:p>
          <a:p>
            <a:pPr algn="just"/>
            <a:r>
              <a:rPr lang="en-US" sz="2800">
                <a:solidFill>
                  <a:srgbClr val="FF0000"/>
                </a:solidFill>
                <a:latin typeface="Times New Roman" pitchFamily="18" charset="0"/>
                <a:cs typeface="Times New Roman" pitchFamily="18" charset="0"/>
              </a:rPr>
              <a:t>         Nhân hóa </a:t>
            </a:r>
            <a:r>
              <a:rPr lang="en-US" sz="2800">
                <a:latin typeface="Times New Roman" pitchFamily="18" charset="0"/>
                <a:cs typeface="Times New Roman" pitchFamily="18" charset="0"/>
              </a:rPr>
              <a:t>là gọi hoặc tả con vật,cây cối, đồ vật ... bằng những từ ngữ vốn được dùng để gọi hoặc tả con người. Làm cho thế giới loài vật, cây cối, đồ vật ... gần gũi với con người, biểu thị những suy nghĩ tình cảm của con người.</a:t>
            </a:r>
          </a:p>
          <a:p>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087438" y="1308100"/>
            <a:ext cx="9825037" cy="4657725"/>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Ví dụ:</a:t>
            </a:r>
          </a:p>
          <a:p>
            <a:r>
              <a:rPr lang="en-US" sz="2400">
                <a:latin typeface="Times New Roman" pitchFamily="18" charset="0"/>
                <a:cs typeface="Times New Roman" pitchFamily="18" charset="0"/>
              </a:rPr>
              <a:t>a)       Chim gặp bác Chào Mào, “chào bác!” </a:t>
            </a:r>
          </a:p>
          <a:p>
            <a:r>
              <a:rPr lang="en-US" sz="2400">
                <a:latin typeface="Times New Roman" pitchFamily="18" charset="0"/>
                <a:cs typeface="Times New Roman" pitchFamily="18" charset="0"/>
              </a:rPr>
              <a:t>             Chim gặp cô Sơn Ca, “chào cô!”…</a:t>
            </a:r>
          </a:p>
          <a:p>
            <a:r>
              <a:rPr lang="en-US"/>
              <a:t>                                                                                    </a:t>
            </a:r>
            <a:r>
              <a:rPr lang="en-US" i="1">
                <a:latin typeface="Times New Roman" pitchFamily="18" charset="0"/>
              </a:rPr>
              <a:t>(Hoàng Vân)</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b) Gậy tre, chông tre chống lại sắt thép của quân thù. Tre xung phong vào xe tăng, đại bác. Tre giữ làng, giữ nước, giữ mái nhà tranh, giữ đồng lúa chín.</a:t>
            </a:r>
          </a:p>
          <a:p>
            <a:r>
              <a:rPr lang="en-US" sz="2400">
                <a:latin typeface="Times New Roman" pitchFamily="18" charset="0"/>
                <a:cs typeface="Times New Roman" pitchFamily="18" charset="0"/>
              </a:rPr>
              <a:t>                                                                       </a:t>
            </a:r>
            <a:r>
              <a:rPr lang="en-US" i="1">
                <a:latin typeface="Times New Roman" pitchFamily="18" charset="0"/>
              </a:rPr>
              <a:t>(Thép Mới)</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c)           “Trâu ơi ta bảo trâu này</a:t>
            </a:r>
          </a:p>
          <a:p>
            <a:r>
              <a:rPr lang="en-US" sz="2400">
                <a:latin typeface="Times New Roman" pitchFamily="18" charset="0"/>
                <a:cs typeface="Times New Roman" pitchFamily="18" charset="0"/>
              </a:rPr>
              <a:t>     Trâu ra ngoài ruộng trâu cày với ta.”</a:t>
            </a:r>
          </a:p>
          <a:p>
            <a:r>
              <a:rPr lang="en-US" sz="2400">
                <a:latin typeface="Times New Roman" pitchFamily="18" charset="0"/>
                <a:cs typeface="Times New Roman" pitchFamily="18" charset="0"/>
              </a:rPr>
              <a:t>                                                                       </a:t>
            </a:r>
            <a:r>
              <a:rPr lang="en-US" i="1">
                <a:latin typeface="Times New Roman" pitchFamily="18" charset="0"/>
              </a:rPr>
              <a:t>(Ca dao)</a:t>
            </a:r>
          </a:p>
          <a:p>
            <a:endParaRPr lang="en-US" i="1">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4"/>
          <p:cNvSpPr txBox="1">
            <a:spLocks noChangeArrowheads="1"/>
          </p:cNvSpPr>
          <p:nvPr/>
        </p:nvSpPr>
        <p:spPr bwMode="auto">
          <a:xfrm>
            <a:off x="8077200" y="4114800"/>
            <a:ext cx="2057400" cy="366713"/>
          </a:xfrm>
          <a:prstGeom prst="rect">
            <a:avLst/>
          </a:prstGeom>
          <a:noFill/>
          <a:ln w="9525">
            <a:noFill/>
            <a:miter lim="800000"/>
            <a:headEnd/>
            <a:tailEnd/>
          </a:ln>
        </p:spPr>
        <p:txBody>
          <a:bodyPr>
            <a:spAutoFit/>
          </a:bodyPr>
          <a:lstStyle/>
          <a:p>
            <a:pPr>
              <a:spcBef>
                <a:spcPct val="50000"/>
              </a:spcBef>
            </a:pPr>
            <a:endParaRPr lang="en-US">
              <a:latin typeface="Tw Cen MT" pitchFamily="34" charset="0"/>
            </a:endParaRPr>
          </a:p>
        </p:txBody>
      </p:sp>
      <p:sp>
        <p:nvSpPr>
          <p:cNvPr id="18506" name="AutoShape 74"/>
          <p:cNvSpPr>
            <a:spLocks noChangeArrowheads="1"/>
          </p:cNvSpPr>
          <p:nvPr/>
        </p:nvSpPr>
        <p:spPr bwMode="auto">
          <a:xfrm>
            <a:off x="6978650" y="1392238"/>
            <a:ext cx="5213350" cy="1225550"/>
          </a:xfrm>
          <a:prstGeom prst="cloudCallout">
            <a:avLst>
              <a:gd name="adj1" fmla="val -63611"/>
              <a:gd name="adj2" fmla="val 9329"/>
            </a:avLst>
          </a:prstGeom>
          <a:solidFill>
            <a:srgbClr val="CCE3BE"/>
          </a:solidFill>
          <a:ln w="9525" algn="ctr">
            <a:solidFill>
              <a:srgbClr val="6A9944"/>
            </a:solidFill>
            <a:round/>
            <a:headEnd/>
            <a:tailEnd/>
          </a:ln>
        </p:spPr>
        <p:txBody>
          <a:bodyPr/>
          <a:lstStyle/>
          <a:p>
            <a:r>
              <a:rPr lang="de-DE" sz="2400">
                <a:latin typeface="Times New Roman" pitchFamily="18" charset="0"/>
                <a:cs typeface="Times New Roman" pitchFamily="18" charset="0"/>
              </a:rPr>
              <a:t>Dùng từ ngữ vốn gọi người để gọi vật</a:t>
            </a:r>
            <a:endParaRPr lang="en-US" sz="2400">
              <a:latin typeface="Times New Roman" pitchFamily="18" charset="0"/>
              <a:cs typeface="Times New Roman" pitchFamily="18" charset="0"/>
            </a:endParaRPr>
          </a:p>
        </p:txBody>
      </p:sp>
      <p:sp>
        <p:nvSpPr>
          <p:cNvPr id="18507" name="AutoShape 75"/>
          <p:cNvSpPr>
            <a:spLocks noChangeArrowheads="1"/>
          </p:cNvSpPr>
          <p:nvPr/>
        </p:nvSpPr>
        <p:spPr bwMode="auto">
          <a:xfrm>
            <a:off x="6589713" y="2595563"/>
            <a:ext cx="5602287" cy="1744662"/>
          </a:xfrm>
          <a:prstGeom prst="cloudCallout">
            <a:avLst>
              <a:gd name="adj1" fmla="val -56463"/>
              <a:gd name="adj2" fmla="val 14606"/>
            </a:avLst>
          </a:prstGeom>
          <a:solidFill>
            <a:srgbClr val="CCE3BE"/>
          </a:solidFill>
          <a:ln w="9525" algn="ctr">
            <a:solidFill>
              <a:srgbClr val="6A9944"/>
            </a:solidFill>
            <a:round/>
            <a:headEnd/>
            <a:tailEnd/>
          </a:ln>
        </p:spPr>
        <p:txBody>
          <a:bodyPr/>
          <a:lstStyle/>
          <a:p>
            <a:r>
              <a:rPr lang="en-US" sz="2400" b="1">
                <a:latin typeface=".VnTime" pitchFamily="34" charset="0"/>
              </a:rPr>
              <a:t> </a:t>
            </a:r>
            <a:r>
              <a:rPr lang="en-US" sz="2400">
                <a:latin typeface="Times New Roman" pitchFamily="18" charset="0"/>
                <a:cs typeface="Times New Roman" pitchFamily="18" charset="0"/>
              </a:rPr>
              <a:t>Dùng từ vốn chỉ hoạt động, tính chất của người để chỉ hoạt động tính chất của vật.</a:t>
            </a:r>
          </a:p>
          <a:p>
            <a:endParaRPr lang="en-US" sz="2400">
              <a:latin typeface="Times New Roman" pitchFamily="18" charset="0"/>
              <a:cs typeface="Times New Roman" pitchFamily="18" charset="0"/>
            </a:endParaRPr>
          </a:p>
        </p:txBody>
      </p:sp>
      <p:sp>
        <p:nvSpPr>
          <p:cNvPr id="18509" name="AutoShape 77"/>
          <p:cNvSpPr>
            <a:spLocks noChangeArrowheads="1"/>
          </p:cNvSpPr>
          <p:nvPr/>
        </p:nvSpPr>
        <p:spPr bwMode="auto">
          <a:xfrm>
            <a:off x="7164388" y="4646613"/>
            <a:ext cx="4751387" cy="1227137"/>
          </a:xfrm>
          <a:prstGeom prst="cloudCallout">
            <a:avLst>
              <a:gd name="adj1" fmla="val -69847"/>
              <a:gd name="adj2" fmla="val -12741"/>
            </a:avLst>
          </a:prstGeom>
          <a:solidFill>
            <a:srgbClr val="CCE3BE"/>
          </a:solidFill>
          <a:ln w="9525" algn="ctr">
            <a:solidFill>
              <a:srgbClr val="6A9944"/>
            </a:solidFill>
            <a:round/>
            <a:headEnd/>
            <a:tailEnd/>
          </a:ln>
        </p:spPr>
        <p:txBody>
          <a:bodyPr/>
          <a:lstStyle/>
          <a:p>
            <a:pPr>
              <a:spcBef>
                <a:spcPct val="50000"/>
              </a:spcBef>
            </a:pPr>
            <a:r>
              <a:rPr lang="en-US" sz="2400">
                <a:latin typeface="Times New Roman" pitchFamily="18" charset="0"/>
                <a:cs typeface="Times New Roman" pitchFamily="18" charset="0"/>
              </a:rPr>
              <a:t>Trò chuyện xưng hô với vật như với người</a:t>
            </a:r>
          </a:p>
          <a:p>
            <a:pPr algn="ctr"/>
            <a:endParaRPr lang="en-US" sz="2400">
              <a:latin typeface="Times New Roman" pitchFamily="18" charset="0"/>
              <a:cs typeface="Times New Roman" pitchFamily="18" charset="0"/>
            </a:endParaRPr>
          </a:p>
        </p:txBody>
      </p:sp>
      <p:sp>
        <p:nvSpPr>
          <p:cNvPr id="25682" name="Text Box 82"/>
          <p:cNvSpPr txBox="1">
            <a:spLocks noChangeArrowheads="1"/>
          </p:cNvSpPr>
          <p:nvPr/>
        </p:nvSpPr>
        <p:spPr bwMode="auto">
          <a:xfrm>
            <a:off x="311150" y="1358900"/>
            <a:ext cx="3167063" cy="4838700"/>
          </a:xfrm>
          <a:prstGeom prst="rect">
            <a:avLst/>
          </a:prstGeom>
          <a:noFill/>
          <a:ln w="9525">
            <a:noFill/>
            <a:miter lim="800000"/>
            <a:headEnd/>
            <a:tailEnd/>
          </a:ln>
          <a:effectLst/>
        </p:spPr>
        <p:txBody>
          <a:bodyPr>
            <a:spAutoFit/>
          </a:bodyPr>
          <a:lstStyle/>
          <a:p>
            <a:pPr>
              <a:spcBef>
                <a:spcPct val="50000"/>
              </a:spcBef>
            </a:pPr>
            <a:endParaRPr lang="en-US" sz="2400" b="1">
              <a:latin typeface="Times New Roman" pitchFamily="18" charset="0"/>
              <a:cs typeface="Times New Roman" pitchFamily="18" charset="0"/>
            </a:endParaRPr>
          </a:p>
          <a:p>
            <a:pPr>
              <a:spcBef>
                <a:spcPct val="50000"/>
              </a:spcBef>
            </a:pPr>
            <a:endParaRPr lang="en-US" sz="2400" b="1">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p:txBody>
      </p:sp>
      <p:sp>
        <p:nvSpPr>
          <p:cNvPr id="25683" name="Text Box 83"/>
          <p:cNvSpPr txBox="1">
            <a:spLocks noChangeArrowheads="1"/>
          </p:cNvSpPr>
          <p:nvPr/>
        </p:nvSpPr>
        <p:spPr bwMode="auto">
          <a:xfrm>
            <a:off x="1090613" y="2414588"/>
            <a:ext cx="3249612" cy="4291012"/>
          </a:xfrm>
          <a:prstGeom prst="rect">
            <a:avLst/>
          </a:prstGeom>
          <a:noFill/>
          <a:ln w="9525">
            <a:noFill/>
            <a:miter lim="800000"/>
            <a:headEnd/>
            <a:tailEnd/>
          </a:ln>
          <a:effectLst/>
        </p:spPr>
        <p:txBody>
          <a:bodyPr>
            <a:spAutoFit/>
          </a:bodyPr>
          <a:lstStyle/>
          <a:p>
            <a:pPr>
              <a:spcBef>
                <a:spcPct val="50000"/>
              </a:spcBef>
            </a:pPr>
            <a:endParaRPr lang="en-US" sz="2400" b="1">
              <a:latin typeface="Times New Roman" pitchFamily="18" charset="0"/>
              <a:cs typeface="Times New Roman" pitchFamily="18" charset="0"/>
            </a:endParaRPr>
          </a:p>
          <a:p>
            <a:pPr>
              <a:spcBef>
                <a:spcPct val="50000"/>
              </a:spcBef>
            </a:pPr>
            <a:endParaRPr lang="en-US" sz="2400" b="1">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a:p>
            <a:pPr>
              <a:spcBef>
                <a:spcPct val="50000"/>
              </a:spcBef>
            </a:pPr>
            <a:endParaRPr lang="en-US" sz="2400">
              <a:latin typeface="Times New Roman" pitchFamily="18" charset="0"/>
              <a:cs typeface="Times New Roman" pitchFamily="18" charset="0"/>
            </a:endParaRPr>
          </a:p>
        </p:txBody>
      </p:sp>
      <p:sp>
        <p:nvSpPr>
          <p:cNvPr id="25684" name="Text Box 84"/>
          <p:cNvSpPr txBox="1">
            <a:spLocks noChangeArrowheads="1"/>
          </p:cNvSpPr>
          <p:nvPr/>
        </p:nvSpPr>
        <p:spPr bwMode="auto">
          <a:xfrm>
            <a:off x="1227138" y="577850"/>
            <a:ext cx="3621087"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5694" name="Text Box 94"/>
          <p:cNvSpPr txBox="1">
            <a:spLocks noChangeArrowheads="1"/>
          </p:cNvSpPr>
          <p:nvPr/>
        </p:nvSpPr>
        <p:spPr bwMode="auto">
          <a:xfrm>
            <a:off x="1119188" y="360363"/>
            <a:ext cx="2562225" cy="366712"/>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25718" name="Group 118"/>
          <p:cNvGraphicFramePr>
            <a:graphicFrameLocks noGrp="1"/>
          </p:cNvGraphicFramePr>
          <p:nvPr>
            <p:extLst>
              <p:ext uri="{D42A27DB-BD31-4B8C-83A1-F6EECF244321}">
                <p14:modId xmlns:p14="http://schemas.microsoft.com/office/powerpoint/2010/main" val="3192547703"/>
              </p:ext>
            </p:extLst>
          </p:nvPr>
        </p:nvGraphicFramePr>
        <p:xfrm>
          <a:off x="1336675" y="250825"/>
          <a:ext cx="5461000" cy="5418139"/>
        </p:xfrm>
        <a:graphic>
          <a:graphicData uri="http://schemas.openxmlformats.org/drawingml/2006/table">
            <a:tbl>
              <a:tblPr/>
              <a:tblGrid>
                <a:gridCol w="2224088"/>
                <a:gridCol w="3236912"/>
              </a:tblGrid>
              <a:tr h="1354138">
                <a:tc>
                  <a:txBody>
                    <a:bodyPr/>
                    <a:lstStyle/>
                    <a:p>
                      <a:pPr marL="0" marR="0" lvl="0" indent="0" algn="ctr"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Sự</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vật</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nhân</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hóa</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Từ ngữ nhân hóa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Chào</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Mào</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Sơn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bác, cô</a:t>
                      </a:r>
                    </a:p>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b) Tre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chống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lại</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xung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phong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giữ</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 Trâu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ts val="1000"/>
                        </a:spcBef>
                        <a:spcAft>
                          <a:spcPct val="0"/>
                        </a:spcAft>
                        <a:buClr>
                          <a:schemeClr val="tx1"/>
                        </a:buClr>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ơi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718"/>
                                        </p:tgtEl>
                                        <p:attrNameLst>
                                          <p:attrName>style.visibility</p:attrName>
                                        </p:attrNameLst>
                                      </p:cBhvr>
                                      <p:to>
                                        <p:strVal val="visible"/>
                                      </p:to>
                                    </p:set>
                                    <p:animEffect transition="in" filter="checkerboard(across)">
                                      <p:cBhvr>
                                        <p:cTn id="7" dur="500"/>
                                        <p:tgtEl>
                                          <p:spTgt spid="257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50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850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06" grpId="0" animBg="1"/>
      <p:bldP spid="18507" grpId="0" animBg="1"/>
      <p:bldP spid="1850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651125" y="4684713"/>
            <a:ext cx="6096000" cy="369887"/>
          </a:xfrm>
          <a:prstGeom prst="rect">
            <a:avLst/>
          </a:prstGeom>
          <a:noFill/>
          <a:ln w="9525">
            <a:noFill/>
            <a:miter lim="800000"/>
            <a:headEnd/>
            <a:tailEnd/>
          </a:ln>
        </p:spPr>
        <p:txBody>
          <a:bodyPr>
            <a:spAutoFit/>
          </a:bodyPr>
          <a:lstStyle/>
          <a:p>
            <a:pPr>
              <a:spcBef>
                <a:spcPct val="50000"/>
              </a:spcBef>
            </a:pPr>
            <a:endParaRPr lang="en-US" b="1" i="1">
              <a:latin typeface="Times New Roman" pitchFamily="18" charset="0"/>
            </a:endParaRPr>
          </a:p>
        </p:txBody>
      </p:sp>
      <p:sp>
        <p:nvSpPr>
          <p:cNvPr id="26626" name="Rectangle 3"/>
          <p:cNvSpPr>
            <a:spLocks noChangeArrowheads="1"/>
          </p:cNvSpPr>
          <p:nvPr/>
        </p:nvSpPr>
        <p:spPr bwMode="auto">
          <a:xfrm>
            <a:off x="1419225" y="1879600"/>
            <a:ext cx="9167813" cy="2654300"/>
          </a:xfrm>
          <a:prstGeom prst="rect">
            <a:avLst/>
          </a:prstGeom>
          <a:noFill/>
          <a:ln w="9525">
            <a:noFill/>
            <a:miter lim="800000"/>
            <a:headEnd/>
            <a:tailEnd/>
          </a:ln>
        </p:spPr>
        <p:txBody>
          <a:bodyPr>
            <a:spAutoFit/>
          </a:bodyPr>
          <a:lstStyle/>
          <a:p>
            <a:r>
              <a:rPr lang="en-US" b="1">
                <a:latin typeface="Tw Cen MT" pitchFamily="34" charset="0"/>
              </a:rPr>
              <a:t> </a:t>
            </a:r>
            <a:r>
              <a:rPr lang="en-US" sz="2800" b="1">
                <a:latin typeface="Tw Cen MT" pitchFamily="34" charset="0"/>
              </a:rPr>
              <a:t>* </a:t>
            </a:r>
            <a:r>
              <a:rPr lang="en-US" sz="2800" b="1">
                <a:latin typeface="Times New Roman" pitchFamily="18" charset="0"/>
                <a:cs typeface="Times New Roman" pitchFamily="18" charset="0"/>
              </a:rPr>
              <a:t>Ghi nhớ: Có ba kiểu nhân hóa thường gặp.</a:t>
            </a:r>
          </a:p>
          <a:p>
            <a:endParaRPr lang="de-DE" sz="2800" b="1"/>
          </a:p>
          <a:p>
            <a:r>
              <a:rPr lang="de-DE" sz="2800"/>
              <a:t>          - </a:t>
            </a:r>
            <a:r>
              <a:rPr lang="de-DE" sz="2800">
                <a:latin typeface="Times New Roman" pitchFamily="18" charset="0"/>
                <a:cs typeface="Times New Roman" pitchFamily="18" charset="0"/>
              </a:rPr>
              <a:t>Dùng từ ngữ vốn gọi người để gọi vật.</a:t>
            </a:r>
            <a:endParaRPr lang="en-US" sz="2800">
              <a:latin typeface="Times New Roman" pitchFamily="18" charset="0"/>
              <a:cs typeface="Times New Roman" pitchFamily="18" charset="0"/>
            </a:endParaRPr>
          </a:p>
          <a:p>
            <a:r>
              <a:rPr lang="de-DE" sz="2800">
                <a:latin typeface="Times New Roman" pitchFamily="18" charset="0"/>
                <a:cs typeface="Times New Roman" pitchFamily="18" charset="0"/>
              </a:rPr>
              <a:t>           - Dùng từ ngữ vốn để chỉ hoạt động tính chất, đặc điểm của người để chỉ hoạt động, tính chất  của vật. </a:t>
            </a:r>
            <a:endParaRPr lang="en-US" sz="2800">
              <a:latin typeface="Times New Roman" pitchFamily="18" charset="0"/>
              <a:cs typeface="Times New Roman" pitchFamily="18" charset="0"/>
            </a:endParaRPr>
          </a:p>
          <a:p>
            <a:r>
              <a:rPr lang="de-DE" sz="2800">
                <a:latin typeface="Times New Roman" pitchFamily="18" charset="0"/>
                <a:cs typeface="Times New Roman" pitchFamily="18" charset="0"/>
              </a:rPr>
              <a:t>          - Trò chuyện xưng hô với vật như với người.</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6"/>
          <p:cNvSpPr txBox="1">
            <a:spLocks noChangeArrowheads="1"/>
          </p:cNvSpPr>
          <p:nvPr/>
        </p:nvSpPr>
        <p:spPr bwMode="auto">
          <a:xfrm>
            <a:off x="4191000" y="5638800"/>
            <a:ext cx="184150" cy="366713"/>
          </a:xfrm>
          <a:prstGeom prst="rect">
            <a:avLst/>
          </a:prstGeom>
          <a:noFill/>
          <a:ln w="9525">
            <a:noFill/>
            <a:miter lim="800000"/>
            <a:headEnd/>
            <a:tailEnd/>
          </a:ln>
        </p:spPr>
        <p:txBody>
          <a:bodyPr wrap="none">
            <a:spAutoFit/>
          </a:bodyPr>
          <a:lstStyle/>
          <a:p>
            <a:endParaRPr lang="en-US">
              <a:solidFill>
                <a:schemeClr val="bg2"/>
              </a:solidFill>
              <a:latin typeface="Times New Roman" pitchFamily="18" charset="0"/>
            </a:endParaRPr>
          </a:p>
        </p:txBody>
      </p:sp>
      <p:sp>
        <p:nvSpPr>
          <p:cNvPr id="28675" name="Text Box 18"/>
          <p:cNvSpPr txBox="1">
            <a:spLocks noChangeArrowheads="1"/>
          </p:cNvSpPr>
          <p:nvPr/>
        </p:nvSpPr>
        <p:spPr bwMode="auto">
          <a:xfrm>
            <a:off x="1909763" y="1095375"/>
            <a:ext cx="9436100" cy="2468563"/>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Bài tập 1</a:t>
            </a:r>
            <a:r>
              <a:rPr lang="en-US" sz="2400">
                <a:latin typeface="Times New Roman" pitchFamily="18" charset="0"/>
                <a:cs typeface="Times New Roman" pitchFamily="18" charset="0"/>
              </a:rPr>
              <a:t> (SGK/58): Hãy chỉ ra và nêu tác dụng của phép nhân hóa trong đoạn văn sau:</a:t>
            </a:r>
          </a:p>
          <a:p>
            <a:r>
              <a:rPr lang="en-US" sz="2800">
                <a:solidFill>
                  <a:schemeClr val="bg2"/>
                </a:solidFill>
                <a:latin typeface="Times New Roman" pitchFamily="18" charset="0"/>
              </a:rPr>
              <a:t>	</a:t>
            </a:r>
          </a:p>
          <a:p>
            <a:r>
              <a:rPr lang="en-US" sz="2800">
                <a:solidFill>
                  <a:schemeClr val="bg2"/>
                </a:solidFill>
                <a:latin typeface="Times New Roman" pitchFamily="18" charset="0"/>
              </a:rPr>
              <a:t>         </a:t>
            </a:r>
            <a:r>
              <a:rPr lang="en-US" sz="2400">
                <a:latin typeface="Times New Roman" pitchFamily="18" charset="0"/>
                <a:cs typeface="Times New Roman" pitchFamily="18" charset="0"/>
              </a:rPr>
              <a:t>Bến cảng lúc nào cũng đông vui. Tàu mẹ, tàu con đậu đầy mặt nước. Xe anh, xe em tíu tít nhận hàng về và chở hàng ra. Tất cả đều bận rộn.</a:t>
            </a:r>
          </a:p>
          <a:p>
            <a:r>
              <a:rPr lang="en-US" sz="2800">
                <a:latin typeface="Times New Roman" pitchFamily="18" charset="0"/>
              </a:rPr>
              <a:t>                                                                             </a:t>
            </a:r>
            <a:r>
              <a:rPr lang="en-US" sz="2400" i="1">
                <a:latin typeface="Times New Roman" pitchFamily="18" charset="0"/>
              </a:rPr>
              <a:t>(Phong Thu)</a:t>
            </a:r>
          </a:p>
        </p:txBody>
      </p:sp>
      <p:sp>
        <p:nvSpPr>
          <p:cNvPr id="27651" name="Text Box 24"/>
          <p:cNvSpPr txBox="1">
            <a:spLocks noChangeArrowheads="1"/>
          </p:cNvSpPr>
          <p:nvPr/>
        </p:nvSpPr>
        <p:spPr bwMode="auto">
          <a:xfrm>
            <a:off x="1865313" y="3962400"/>
            <a:ext cx="9513887" cy="1552575"/>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 Từ ngữ thể hiện phép nhân hóa:</a:t>
            </a:r>
            <a:r>
              <a:rPr lang="en-US" sz="2400">
                <a:latin typeface="Times New Roman" pitchFamily="18" charset="0"/>
                <a:cs typeface="Times New Roman" pitchFamily="18" charset="0"/>
              </a:rPr>
              <a:t> đông vui, tàu mẹ, tàu con, xe anh, xe em, tíu tít, nhận hàng về và trở hàng ra, bận rộn.</a:t>
            </a:r>
          </a:p>
          <a:p>
            <a:r>
              <a:rPr lang="en-US" sz="2400" b="1">
                <a:latin typeface="Times New Roman" pitchFamily="18" charset="0"/>
                <a:cs typeface="Times New Roman" pitchFamily="18" charset="0"/>
              </a:rPr>
              <a:t>- Tác dụng</a:t>
            </a:r>
            <a:r>
              <a:rPr lang="en-US" sz="2400">
                <a:latin typeface="Times New Roman" pitchFamily="18" charset="0"/>
                <a:cs typeface="Times New Roman" pitchFamily="18" charset="0"/>
              </a:rPr>
              <a:t>: Làm quang cảnh bến cảng được miêu tả sống động, người đọc dễ hình dung ra cảnh nhộn nhịp bận rộn của các phương tiện trên bến cảng.</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diamond(in)">
                                      <p:cBhvr>
                                        <p:cTn id="7" dur="20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diamond(in)">
                                      <p:cBhvr>
                                        <p:cTn id="12" dur="2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7651" grpId="0"/>
    </p:bld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15,965072244,D:\CÔNG VIỆC\BANMAI\GIÁO ÁN\NGỮ VĂN 6\Văn 6.PPT.đã dùng\VĂN 6 Tuần 24\Nhân hóa.elearning\Media.ppcx"/>
</p:tagLst>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756</TotalTime>
  <Words>1435</Words>
  <Application>Microsoft Office PowerPoint</Application>
  <PresentationFormat>Custom</PresentationFormat>
  <Paragraphs>163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4: Hãy sử dụng phép nhân hóa để diễn đạt lại các câu văn sau cho sinh động.  a) Những bông hoa nở trong nắng sớm. b) Mấy con chim đang hót trên vòm cây. c) Mặt trời đang lên đỉnh núi.</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 thu</dc:creator>
  <cp:lastModifiedBy>Silk</cp:lastModifiedBy>
  <cp:revision>123</cp:revision>
  <dcterms:created xsi:type="dcterms:W3CDTF">2014-02-17T04:05:43Z</dcterms:created>
  <dcterms:modified xsi:type="dcterms:W3CDTF">2017-01-22T13:28:43Z</dcterms:modified>
</cp:coreProperties>
</file>